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81" r:id="rId5"/>
    <p:sldId id="261" r:id="rId6"/>
    <p:sldId id="272" r:id="rId7"/>
    <p:sldId id="273" r:id="rId8"/>
    <p:sldId id="262" r:id="rId9"/>
    <p:sldId id="276" r:id="rId10"/>
    <p:sldId id="275" r:id="rId11"/>
    <p:sldId id="279" r:id="rId12"/>
    <p:sldId id="274" r:id="rId13"/>
    <p:sldId id="268" r:id="rId14"/>
    <p:sldId id="269" r:id="rId15"/>
    <p:sldId id="270" r:id="rId16"/>
  </p:sldIdLst>
  <p:sldSz cx="9144000" cy="6858000" type="screen4x3"/>
  <p:notesSz cx="6797675" cy="98567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Rectangle 2"/>
          <p:cNvSpPr txBox="1">
            <a:spLocks noGrp="1"/>
          </p:cNvSpPr>
          <p:nvPr>
            <p:ph type="body" sz="quarter" idx="3"/>
          </p:nvPr>
        </p:nvSpPr>
        <p:spPr>
          <a:xfrm>
            <a:off x="756372" y="5078934"/>
            <a:ext cx="6046153" cy="480938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de-DE"/>
          </a:p>
        </p:txBody>
      </p:sp>
      <p:sp>
        <p:nvSpPr>
          <p:cNvPr id="4" name="Rectangle 3"/>
          <p:cNvSpPr txBox="1">
            <a:spLocks noGrp="1"/>
          </p:cNvSpPr>
          <p:nvPr>
            <p:ph type="hdr" sz="quarter"/>
          </p:nvPr>
        </p:nvSpPr>
        <p:spPr>
          <a:xfrm>
            <a:off x="0" y="1"/>
            <a:ext cx="3279798" cy="53280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449263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</a:tabLst>
              <a:defRPr lang="de-A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6"/>
                <a:ea typeface="Microsoft YaHei"/>
              </a:defRPr>
            </a:lvl1pPr>
          </a:lstStyle>
          <a:p>
            <a:pPr lvl="0"/>
            <a:endParaRPr lang="de-AT"/>
          </a:p>
        </p:txBody>
      </p:sp>
      <p:sp>
        <p:nvSpPr>
          <p:cNvPr id="5" name="Rectangle 4"/>
          <p:cNvSpPr txBox="1">
            <a:spLocks noGrp="1"/>
          </p:cNvSpPr>
          <p:nvPr>
            <p:ph type="dt" idx="1"/>
          </p:nvPr>
        </p:nvSpPr>
        <p:spPr>
          <a:xfrm>
            <a:off x="4279122" y="1"/>
            <a:ext cx="3278174" cy="53280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449263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</a:tabLst>
              <a:defRPr lang="de-A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6"/>
                <a:ea typeface="Microsoft YaHei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Rectangle 5"/>
          <p:cNvSpPr txBox="1">
            <a:spLocks noGrp="1"/>
          </p:cNvSpPr>
          <p:nvPr>
            <p:ph type="ftr" sz="quarter" idx="4"/>
          </p:nvPr>
        </p:nvSpPr>
        <p:spPr>
          <a:xfrm>
            <a:off x="0" y="10156286"/>
            <a:ext cx="3279798" cy="53437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449263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</a:tabLst>
              <a:defRPr lang="de-A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6"/>
                <a:ea typeface="Microsoft YaHei"/>
              </a:defRPr>
            </a:lvl1pPr>
          </a:lstStyle>
          <a:p>
            <a:pPr lvl="0"/>
            <a:endParaRPr lang="de-AT"/>
          </a:p>
        </p:txBody>
      </p:sp>
      <p:sp>
        <p:nvSpPr>
          <p:cNvPr id="7" name="Rectangle 6"/>
          <p:cNvSpPr txBox="1">
            <a:spLocks noGrp="1"/>
          </p:cNvSpPr>
          <p:nvPr>
            <p:ph type="sldNum" sz="quarter" idx="5"/>
          </p:nvPr>
        </p:nvSpPr>
        <p:spPr>
          <a:xfrm>
            <a:off x="4279122" y="10156286"/>
            <a:ext cx="3278174" cy="53437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449263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</a:tabLst>
              <a:defRPr lang="de-A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6"/>
                <a:ea typeface="Microsoft YaHei"/>
              </a:defRPr>
            </a:lvl1pPr>
          </a:lstStyle>
          <a:p>
            <a:pPr lvl="0"/>
            <a:fld id="{0818AC43-D1A1-4460-84C0-DC3BD3F2F130}" type="slidenum">
              <a:rPr/>
              <a:pPr lvl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449263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de-DE" sz="1200" b="0" i="0" u="none" strike="noStrike" kern="1200" cap="none" spc="0" baseline="0">
        <a:solidFill>
          <a:srgbClr val="000000"/>
        </a:solidFill>
        <a:uFillTx/>
        <a:latin typeface="Times New Roman" pitchFamily="16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4279122" y="10156286"/>
            <a:ext cx="3278174" cy="53437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49263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4D2E464-F534-4CDA-AE93-688DC26C9950}" type="slidenum">
              <a:rPr/>
              <a:pPr marL="0" marR="0" lvl="0" indent="0" algn="r" defTabSz="449263" rtl="0" fontAlgn="auto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723903" algn="l"/>
                  <a:tab pos="1447796" algn="l"/>
                  <a:tab pos="2171699" algn="l"/>
                  <a:tab pos="2895603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de-A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6"/>
              <a:ea typeface="Microsoft YaHei"/>
            </a:endParaRPr>
          </a:p>
        </p:txBody>
      </p:sp>
      <p:sp>
        <p:nvSpPr>
          <p:cNvPr id="3" name="Text Box 1"/>
          <p:cNvSpPr txBox="1"/>
          <p:nvPr/>
        </p:nvSpPr>
        <p:spPr>
          <a:xfrm>
            <a:off x="1" y="0"/>
            <a:ext cx="1623" cy="15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l" defTabSz="449263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547613B-D2D5-4844-8E0B-0154AFDA99DB}" type="slidenum">
              <a:rPr/>
              <a:pPr marL="0" marR="0" lvl="0" indent="0" algn="l" defTabSz="449263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de-AT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1" y="0"/>
            <a:ext cx="1623" cy="1580"/>
          </a:xfrm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4279122" y="10156286"/>
            <a:ext cx="3278174" cy="53437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49263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581145-047A-401E-B01A-7A85D1E69CBF}" type="slidenum">
              <a:rPr/>
              <a:pPr marL="0" marR="0" lvl="0" indent="0" algn="r" defTabSz="449263" rtl="0" fontAlgn="auto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723903" algn="l"/>
                  <a:tab pos="1447796" algn="l"/>
                  <a:tab pos="2171699" algn="l"/>
                  <a:tab pos="2895603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</a:t>
            </a:fld>
            <a:endParaRPr lang="de-A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6"/>
              <a:ea typeface="Microsoft YaHei"/>
            </a:endParaRPr>
          </a:p>
        </p:txBody>
      </p:sp>
      <p:sp>
        <p:nvSpPr>
          <p:cNvPr id="3" name="Text Box 1"/>
          <p:cNvSpPr txBox="1"/>
          <p:nvPr/>
        </p:nvSpPr>
        <p:spPr>
          <a:xfrm>
            <a:off x="1" y="0"/>
            <a:ext cx="1623" cy="15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l" defTabSz="449263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EBE6C39-A453-4D82-949A-8C70FAF6DD10}" type="slidenum">
              <a:rPr/>
              <a:pPr marL="0" marR="0" lvl="0" indent="0" algn="l" defTabSz="449263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</a:t>
            </a:fld>
            <a:endParaRPr lang="de-AT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35038" y="749300"/>
            <a:ext cx="4927600" cy="3695700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680257" y="4681698"/>
            <a:ext cx="5437172" cy="4435794"/>
          </a:xfrm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4279122" y="10156286"/>
            <a:ext cx="3278174" cy="53437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49263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DA20A56-17EB-4D0D-8391-D60AA8EAD59D}" type="slidenum">
              <a:rPr/>
              <a:pPr marL="0" marR="0" lvl="0" indent="0" algn="r" defTabSz="449263" rtl="0" fontAlgn="auto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723903" algn="l"/>
                  <a:tab pos="1447796" algn="l"/>
                  <a:tab pos="2171699" algn="l"/>
                  <a:tab pos="2895603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</a:t>
            </a:fld>
            <a:endParaRPr lang="de-A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6"/>
              <a:ea typeface="Microsoft YaHei"/>
            </a:endParaRPr>
          </a:p>
        </p:txBody>
      </p:sp>
      <p:sp>
        <p:nvSpPr>
          <p:cNvPr id="3" name="Text Box 1"/>
          <p:cNvSpPr txBox="1"/>
          <p:nvPr/>
        </p:nvSpPr>
        <p:spPr>
          <a:xfrm>
            <a:off x="1" y="0"/>
            <a:ext cx="1623" cy="15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l" defTabSz="449263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F398F6-B673-4D8A-BDCC-280B79897333}" type="slidenum">
              <a:rPr/>
              <a:pPr marL="0" marR="0" lvl="0" indent="0" algn="l" defTabSz="449263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</a:t>
            </a:fld>
            <a:endParaRPr lang="de-AT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35038" y="739775"/>
            <a:ext cx="4929187" cy="3695700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7002" y="4681698"/>
            <a:ext cx="4983661" cy="4435794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8B06237-3C90-4312-8330-0AB1F38189B5}" type="slidenum">
              <a:rPr lang="de-AT" smtClean="0"/>
              <a:pPr/>
              <a:t>4</a:t>
            </a:fld>
            <a:endParaRPr lang="de-AT" smtClean="0"/>
          </a:p>
        </p:txBody>
      </p:sp>
      <p:sp>
        <p:nvSpPr>
          <p:cNvPr id="21507" name="Text Box 1"/>
          <p:cNvSpPr txBox="1">
            <a:spLocks noChangeArrowheads="1"/>
          </p:cNvSpPr>
          <p:nvPr/>
        </p:nvSpPr>
        <p:spPr bwMode="auto">
          <a:xfrm>
            <a:off x="0" y="0"/>
            <a:ext cx="1620" cy="15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6DF048FA-C946-4B1E-B0E5-1812C9E375D8}" type="slidenum">
              <a:rPr lang="de-AT" sz="2400">
                <a:solidFill>
                  <a:srgbClr val="000000"/>
                </a:solidFill>
                <a:ea typeface="ＭＳ Ｐゴシック" charset="-128"/>
              </a:rPr>
              <a:pPr>
                <a:lnSpc>
                  <a:spcPct val="100000"/>
                </a:lnSpc>
              </a:pPr>
              <a:t>4</a:t>
            </a:fld>
            <a:endParaRPr lang="de-AT" sz="240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5038" y="739775"/>
            <a:ext cx="4929187" cy="36957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05" y="4681699"/>
            <a:ext cx="4983666" cy="443579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de-AT" sz="2000" smtClean="0">
              <a:latin typeface="Arial" charset="0"/>
              <a:ea typeface="Microsoft YaHei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4279122" y="10156286"/>
            <a:ext cx="3278174" cy="53437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49263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E2F645B-D137-4A59-B5F2-24EDA8CE81DB}" type="slidenum">
              <a:rPr/>
              <a:pPr marL="0" marR="0" lvl="0" indent="0" algn="r" defTabSz="449263" rtl="0" fontAlgn="auto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723903" algn="l"/>
                  <a:tab pos="1447796" algn="l"/>
                  <a:tab pos="2171699" algn="l"/>
                  <a:tab pos="2895603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5</a:t>
            </a:fld>
            <a:endParaRPr lang="de-A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6"/>
              <a:ea typeface="Microsoft YaHei"/>
            </a:endParaRPr>
          </a:p>
        </p:txBody>
      </p:sp>
      <p:sp>
        <p:nvSpPr>
          <p:cNvPr id="3" name="Text Box 1"/>
          <p:cNvSpPr txBox="1"/>
          <p:nvPr/>
        </p:nvSpPr>
        <p:spPr>
          <a:xfrm>
            <a:off x="1" y="0"/>
            <a:ext cx="1623" cy="15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l" defTabSz="449263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AA30AE7-2BFF-4368-BCAA-FD4A7E148C05}" type="slidenum">
              <a:rPr/>
              <a:pPr marL="0" marR="0" lvl="0" indent="0" algn="l" defTabSz="449263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5</a:t>
            </a:fld>
            <a:endParaRPr lang="de-AT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1" y="0"/>
            <a:ext cx="1623" cy="1580"/>
          </a:xfrm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4279122" y="10156286"/>
            <a:ext cx="3278174" cy="53437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49263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E2F645B-D137-4A59-B5F2-24EDA8CE81DB}" type="slidenum">
              <a:rPr/>
              <a:pPr marL="0" marR="0" lvl="0" indent="0" algn="r" defTabSz="449263" rtl="0" fontAlgn="auto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723903" algn="l"/>
                  <a:tab pos="1447796" algn="l"/>
                  <a:tab pos="2171699" algn="l"/>
                  <a:tab pos="2895603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6</a:t>
            </a:fld>
            <a:endParaRPr lang="de-A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6"/>
              <a:ea typeface="Microsoft YaHei"/>
            </a:endParaRPr>
          </a:p>
        </p:txBody>
      </p:sp>
      <p:sp>
        <p:nvSpPr>
          <p:cNvPr id="3" name="Text Box 1"/>
          <p:cNvSpPr txBox="1"/>
          <p:nvPr/>
        </p:nvSpPr>
        <p:spPr>
          <a:xfrm>
            <a:off x="1" y="0"/>
            <a:ext cx="1623" cy="15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l" defTabSz="449263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AA30AE7-2BFF-4368-BCAA-FD4A7E148C05}" type="slidenum">
              <a:rPr/>
              <a:pPr marL="0" marR="0" lvl="0" indent="0" algn="l" defTabSz="449263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6</a:t>
            </a:fld>
            <a:endParaRPr lang="de-AT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1" y="0"/>
            <a:ext cx="1623" cy="1580"/>
          </a:xfrm>
        </p:spPr>
        <p:txBody>
          <a:bodyPr wrap="none" anchor="ctr"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4279122" y="10156286"/>
            <a:ext cx="3278174" cy="53437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49263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E2F645B-D137-4A59-B5F2-24EDA8CE81DB}" type="slidenum">
              <a:rPr/>
              <a:pPr marL="0" marR="0" lvl="0" indent="0" algn="r" defTabSz="449263" rtl="0" fontAlgn="auto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723903" algn="l"/>
                  <a:tab pos="1447796" algn="l"/>
                  <a:tab pos="2171699" algn="l"/>
                  <a:tab pos="2895603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7</a:t>
            </a:fld>
            <a:endParaRPr lang="de-A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6"/>
              <a:ea typeface="Microsoft YaHei"/>
            </a:endParaRPr>
          </a:p>
        </p:txBody>
      </p:sp>
      <p:sp>
        <p:nvSpPr>
          <p:cNvPr id="3" name="Text Box 1"/>
          <p:cNvSpPr txBox="1"/>
          <p:nvPr/>
        </p:nvSpPr>
        <p:spPr>
          <a:xfrm>
            <a:off x="1" y="0"/>
            <a:ext cx="1623" cy="15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l" defTabSz="449263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AA30AE7-2BFF-4368-BCAA-FD4A7E148C05}" type="slidenum">
              <a:rPr/>
              <a:pPr marL="0" marR="0" lvl="0" indent="0" algn="l" defTabSz="449263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7</a:t>
            </a:fld>
            <a:endParaRPr lang="de-AT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1" y="0"/>
            <a:ext cx="1623" cy="1580"/>
          </a:xfrm>
        </p:spPr>
        <p:txBody>
          <a:bodyPr wrap="none" anchor="ctr"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4279122" y="10156286"/>
            <a:ext cx="3278174" cy="53437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49263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5596F8-AFC2-4C30-B3E9-1B61F71445F7}" type="slidenum">
              <a:rPr/>
              <a:pPr marL="0" marR="0" lvl="0" indent="0" algn="r" defTabSz="449263" rtl="0" fontAlgn="auto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723903" algn="l"/>
                  <a:tab pos="1447796" algn="l"/>
                  <a:tab pos="2171699" algn="l"/>
                  <a:tab pos="2895603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14</a:t>
            </a:fld>
            <a:endParaRPr lang="de-A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6"/>
              <a:ea typeface="Microsoft YaHei"/>
            </a:endParaRPr>
          </a:p>
        </p:txBody>
      </p:sp>
      <p:sp>
        <p:nvSpPr>
          <p:cNvPr id="3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935038" y="749300"/>
            <a:ext cx="4927600" cy="3695700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4" name="Rectangle 2"/>
          <p:cNvSpPr txBox="1">
            <a:spLocks noGrp="1"/>
          </p:cNvSpPr>
          <p:nvPr>
            <p:ph type="body" sz="quarter" idx="1"/>
          </p:nvPr>
        </p:nvSpPr>
        <p:spPr>
          <a:xfrm>
            <a:off x="680257" y="4681698"/>
            <a:ext cx="5437172" cy="4435794"/>
          </a:xfrm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4279122" y="10156286"/>
            <a:ext cx="3278174" cy="53437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49263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0DFEA63-2D67-4326-9601-478FBC949B37}" type="slidenum">
              <a:rPr/>
              <a:pPr marL="0" marR="0" lvl="0" indent="0" algn="r" defTabSz="449263" rtl="0" fontAlgn="auto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723903" algn="l"/>
                  <a:tab pos="1447796" algn="l"/>
                  <a:tab pos="2171699" algn="l"/>
                  <a:tab pos="2895603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15</a:t>
            </a:fld>
            <a:endParaRPr lang="de-A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6"/>
              <a:ea typeface="Microsoft YaHei"/>
            </a:endParaRPr>
          </a:p>
        </p:txBody>
      </p:sp>
      <p:sp>
        <p:nvSpPr>
          <p:cNvPr id="3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935038" y="749300"/>
            <a:ext cx="4927600" cy="3695700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4" name="Rectangle 2"/>
          <p:cNvSpPr txBox="1">
            <a:spLocks noGrp="1"/>
          </p:cNvSpPr>
          <p:nvPr>
            <p:ph type="body" sz="quarter" idx="1"/>
          </p:nvPr>
        </p:nvSpPr>
        <p:spPr>
          <a:xfrm>
            <a:off x="680257" y="4681698"/>
            <a:ext cx="5437172" cy="4435794"/>
          </a:xfrm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defRPr lang="de-DE"/>
            </a:lvl1pPr>
          </a:lstStyle>
          <a:p>
            <a:pPr lvl="0"/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© Wirtschaftsagentur Wien, wirtschaftsagentur.at</a:t>
            </a:r>
          </a:p>
        </p:txBody>
      </p:sp>
      <p:sp>
        <p:nvSpPr>
          <p:cNvPr id="5" name="Rectangle 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01.01.2010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lang="de-DE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© Wirtschaftsagentur Wien, wirtschaftsagentur.at</a:t>
            </a:r>
          </a:p>
        </p:txBody>
      </p:sp>
      <p:sp>
        <p:nvSpPr>
          <p:cNvPr id="5" name="Rectangle 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01.01.2010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6846890" y="1916116"/>
            <a:ext cx="1863720" cy="4489447"/>
          </a:xfrm>
        </p:spPr>
        <p:txBody>
          <a:bodyPr vert="eaVert"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1250954" y="1916116"/>
            <a:ext cx="5443542" cy="4489447"/>
          </a:xfrm>
        </p:spPr>
        <p:txBody>
          <a:bodyPr vert="eaVert"/>
          <a:lstStyle>
            <a:lvl1pPr>
              <a:defRPr lang="de-DE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© Wirtschaftsagentur Wien, wirtschaftsagentur.at</a:t>
            </a:r>
          </a:p>
        </p:txBody>
      </p:sp>
      <p:sp>
        <p:nvSpPr>
          <p:cNvPr id="5" name="Rectangle 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01.01.2010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el, Inhal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1250954" y="2863845"/>
            <a:ext cx="1749420" cy="3541708"/>
          </a:xfrm>
        </p:spPr>
        <p:txBody>
          <a:bodyPr/>
          <a:lstStyle>
            <a:lvl1pPr>
              <a:defRPr lang="de-DE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3152778" y="2863845"/>
            <a:ext cx="1751011" cy="3541708"/>
          </a:xfrm>
        </p:spPr>
        <p:txBody>
          <a:bodyPr/>
          <a:lstStyle>
            <a:lvl1pPr>
              <a:defRPr lang="de-DE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© Wirtschaftsagentur Wien, wirtschaftsagentur.at</a:t>
            </a:r>
          </a:p>
        </p:txBody>
      </p:sp>
      <p:sp>
        <p:nvSpPr>
          <p:cNvPr id="6" name="Rectangle 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01.01.2010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de-DE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© Wirtschaftsagentur Wien, wirtschaftsagentur.at</a:t>
            </a:r>
          </a:p>
        </p:txBody>
      </p:sp>
      <p:sp>
        <p:nvSpPr>
          <p:cNvPr id="5" name="Rectangle 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01.01.2010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/>
          <a:lstStyle>
            <a:lvl1pPr>
              <a:defRPr lang="de-DE" sz="4000" b="1" cap="all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defRPr lang="de-DE" sz="20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© Wirtschaftsagentur Wien, wirtschaftsagentur.at</a:t>
            </a:r>
          </a:p>
        </p:txBody>
      </p:sp>
      <p:sp>
        <p:nvSpPr>
          <p:cNvPr id="5" name="Rectangle 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01.01.2010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1250954" y="2863845"/>
            <a:ext cx="3652835" cy="3541708"/>
          </a:xfrm>
        </p:spPr>
        <p:txBody>
          <a:bodyPr/>
          <a:lstStyle>
            <a:lvl1pPr>
              <a:defRPr lang="de-DE" sz="2800"/>
            </a:lvl1pPr>
            <a:lvl2pPr>
              <a:defRPr lang="de-DE" sz="2400"/>
            </a:lvl2pPr>
            <a:lvl3pPr>
              <a:defRPr lang="de-DE"/>
            </a:lvl3pPr>
            <a:lvl4pPr>
              <a:defRPr lang="de-DE" sz="1800"/>
            </a:lvl4pPr>
            <a:lvl5pPr>
              <a:defRPr lang="de-DE" sz="18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056183" y="2863845"/>
            <a:ext cx="3654427" cy="3541708"/>
          </a:xfrm>
        </p:spPr>
        <p:txBody>
          <a:bodyPr/>
          <a:lstStyle>
            <a:lvl1pPr>
              <a:defRPr lang="de-DE" sz="2800"/>
            </a:lvl1pPr>
            <a:lvl2pPr>
              <a:defRPr lang="de-DE" sz="2400"/>
            </a:lvl2pPr>
            <a:lvl3pPr>
              <a:defRPr lang="de-DE"/>
            </a:lvl3pPr>
            <a:lvl4pPr>
              <a:defRPr lang="de-DE" sz="1800"/>
            </a:lvl4pPr>
            <a:lvl5pPr>
              <a:defRPr lang="de-DE" sz="18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© Wirtschaftsagentur Wien, wirtschaftsagentur.at</a:t>
            </a:r>
          </a:p>
        </p:txBody>
      </p:sp>
      <p:sp>
        <p:nvSpPr>
          <p:cNvPr id="6" name="Rectangle 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01.01.2010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defRPr lang="de-DE"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defRPr lang="de-DE" sz="2400"/>
            </a:lvl1pPr>
            <a:lvl2pPr>
              <a:defRPr lang="de-DE" sz="2000"/>
            </a:lvl2pPr>
            <a:lvl3pPr>
              <a:defRPr lang="de-DE" sz="1800"/>
            </a:lvl3pPr>
            <a:lvl4pPr>
              <a:defRPr lang="de-DE" sz="1600"/>
            </a:lvl4pPr>
            <a:lvl5pPr>
              <a:defRPr lang="de-DE" sz="16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defRPr lang="de-DE"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defRPr lang="de-DE" sz="2400"/>
            </a:lvl1pPr>
            <a:lvl2pPr>
              <a:defRPr lang="de-DE" sz="2000"/>
            </a:lvl2pPr>
            <a:lvl3pPr>
              <a:defRPr lang="de-DE" sz="1800"/>
            </a:lvl3pPr>
            <a:lvl4pPr>
              <a:defRPr lang="de-DE" sz="1600"/>
            </a:lvl4pPr>
            <a:lvl5pPr>
              <a:defRPr lang="de-DE" sz="16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© Wirtschaftsagentur Wien, wirtschaftsagentur.at</a:t>
            </a:r>
          </a:p>
        </p:txBody>
      </p:sp>
      <p:sp>
        <p:nvSpPr>
          <p:cNvPr id="8" name="Rectangle 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01.01.2010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Rectangle 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© Wirtschaftsagentur Wien, wirtschaftsagentur.at</a:t>
            </a:r>
          </a:p>
        </p:txBody>
      </p:sp>
      <p:sp>
        <p:nvSpPr>
          <p:cNvPr id="4" name="Rectangle 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01.01.2010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© Wirtschaftsagentur Wien, wirtschaftsagentur.at</a:t>
            </a:r>
          </a:p>
        </p:txBody>
      </p:sp>
      <p:sp>
        <p:nvSpPr>
          <p:cNvPr id="3" name="Rectangle 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01.01.2010</a:t>
            </a:r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/>
          <a:lstStyle>
            <a:lvl1pPr>
              <a:defRPr lang="de-DE" sz="2000" b="1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 lang="de-DE" sz="3200"/>
            </a:lvl1pPr>
            <a:lvl2pPr>
              <a:defRPr lang="de-DE" sz="2800"/>
            </a:lvl2pPr>
            <a:lvl3pPr>
              <a:defRPr lang="de-DE" sz="2400"/>
            </a:lvl3pPr>
            <a:lvl4pPr>
              <a:defRPr lang="de-DE"/>
            </a:lvl4pPr>
            <a:lvl5pPr>
              <a:defRPr lang="de-DE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defRPr lang="de-DE"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© Wirtschaftsagentur Wien, wirtschaftsagentur.at</a:t>
            </a:r>
          </a:p>
        </p:txBody>
      </p:sp>
      <p:sp>
        <p:nvSpPr>
          <p:cNvPr id="6" name="Rectangle 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01.01.2010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/>
          <a:lstStyle>
            <a:lvl1pPr>
              <a:defRPr lang="de-DE" sz="2000" b="1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defRPr lang="de-DE" sz="3200"/>
            </a:lvl1pPr>
          </a:lstStyle>
          <a:p>
            <a:pPr lvl="0"/>
            <a:endParaRPr lang="de-DE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defRPr lang="de-DE"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© Wirtschaftsagentur Wien, wirtschaftsagentur.at</a:t>
            </a:r>
          </a:p>
        </p:txBody>
      </p:sp>
      <p:sp>
        <p:nvSpPr>
          <p:cNvPr id="6" name="Rectangle 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AT"/>
              <a:t>01.01.2010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01025" y="412751"/>
            <a:ext cx="682627" cy="10636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algn="r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700" b="0" i="0" u="none" strike="noStrike" kern="1200" cap="none" spc="0" baseline="0">
                <a:solidFill>
                  <a:srgbClr val="A0A0A0"/>
                </a:solidFill>
                <a:uFillTx/>
                <a:latin typeface="Georgia"/>
                <a:ea typeface="ＭＳ Ｐゴシック"/>
              </a:rPr>
              <a:t>Folie </a:t>
            </a:r>
            <a:fld id="{9CC542D3-07ED-411B-8DB5-4C6179D499C8}" type="slidenum">
              <a:rPr/>
              <a:pPr marL="0" marR="0" lvl="0" indent="0" algn="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‹Nr.›</a:t>
            </a:fld>
            <a:endParaRPr lang="de-AT" sz="700" b="0" i="0" u="none" strike="noStrike" kern="1200" cap="none" spc="0" baseline="0">
              <a:solidFill>
                <a:srgbClr val="A0A0A0"/>
              </a:solidFill>
              <a:uFillTx/>
              <a:latin typeface="Georgia"/>
              <a:ea typeface="ＭＳ Ｐゴシック"/>
            </a:endParaRPr>
          </a:p>
        </p:txBody>
      </p:sp>
      <p:sp>
        <p:nvSpPr>
          <p:cNvPr id="3" name="Line 2"/>
          <p:cNvSpPr/>
          <p:nvPr/>
        </p:nvSpPr>
        <p:spPr>
          <a:xfrm>
            <a:off x="1250954" y="2733671"/>
            <a:ext cx="7461247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260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>
          <a:xfrm>
            <a:off x="431797" y="431797"/>
            <a:ext cx="1465261" cy="71913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 txBox="1">
            <a:spLocks noGrp="1"/>
          </p:cNvSpPr>
          <p:nvPr>
            <p:ph type="title"/>
          </p:nvPr>
        </p:nvSpPr>
        <p:spPr>
          <a:xfrm>
            <a:off x="1250954" y="1916116"/>
            <a:ext cx="7459666" cy="65405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/>
          <a:p>
            <a:pPr lvl="0"/>
            <a:r>
              <a:rPr lang="en-GB"/>
              <a:t>Klicken Sie, um das Format des Titeltextes zu bearbeitenTitelmasterformat durch Klicken bearbeiten</a:t>
            </a:r>
          </a:p>
        </p:txBody>
      </p:sp>
      <p:sp>
        <p:nvSpPr>
          <p:cNvPr id="6" name="Rectangle 5"/>
          <p:cNvSpPr txBox="1">
            <a:spLocks noGrp="1"/>
          </p:cNvSpPr>
          <p:nvPr>
            <p:ph type="body" idx="1"/>
          </p:nvPr>
        </p:nvSpPr>
        <p:spPr>
          <a:xfrm>
            <a:off x="1250954" y="2863845"/>
            <a:ext cx="7459666" cy="354170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/>
          <a:p>
            <a:pPr lvl="0"/>
            <a:r>
              <a:rPr lang="en-GB"/>
              <a:t>Klicken Sie, um die Formate des Gliederungstextes zu bearbeiten</a:t>
            </a:r>
          </a:p>
          <a:p>
            <a:pPr lvl="1"/>
            <a:r>
              <a:rPr lang="en-GB"/>
              <a:t>Zweite Gliederungsebene</a:t>
            </a:r>
          </a:p>
          <a:p>
            <a:pPr lvl="2"/>
            <a:r>
              <a:rPr lang="en-GB"/>
              <a:t>Dritte Gliederungsebene</a:t>
            </a:r>
          </a:p>
          <a:p>
            <a:pPr lvl="3"/>
            <a:r>
              <a:rPr lang="en-GB"/>
              <a:t>Vierte Gliederungsebene</a:t>
            </a:r>
          </a:p>
          <a:p>
            <a:pPr lvl="4"/>
            <a:r>
              <a:rPr lang="en-GB"/>
              <a:t>Fünfte Gliederungsebene</a:t>
            </a:r>
          </a:p>
          <a:p>
            <a:pPr lvl="4"/>
            <a:r>
              <a:rPr lang="en-GB"/>
              <a:t>Sechste Gliederungsebene</a:t>
            </a:r>
          </a:p>
          <a:p>
            <a:pPr lvl="4"/>
            <a:r>
              <a:rPr lang="en-GB"/>
              <a:t>Siebente Gliederungsebene</a:t>
            </a:r>
          </a:p>
          <a:p>
            <a:pPr lvl="4"/>
            <a:r>
              <a:rPr lang="en-GB"/>
              <a:t>Achte Gliederungsebene</a:t>
            </a:r>
          </a:p>
          <a:p>
            <a:pPr lvl="0"/>
            <a:r>
              <a:rPr lang="en-GB"/>
              <a:t>Neunte GliederungsebeneTextmasterformate durch Klicken bearbeiten</a:t>
            </a:r>
          </a:p>
          <a:p>
            <a:pPr lvl="1"/>
            <a:r>
              <a:rPr lang="en-GB"/>
              <a:t>Zweite Ebene</a:t>
            </a:r>
          </a:p>
          <a:p>
            <a:pPr lvl="2"/>
            <a:r>
              <a:rPr lang="en-GB"/>
              <a:t>Dritte Ebene</a:t>
            </a:r>
          </a:p>
          <a:p>
            <a:pPr lvl="3"/>
            <a:r>
              <a:rPr lang="en-GB"/>
              <a:t>Vierte Ebene</a:t>
            </a:r>
          </a:p>
          <a:p>
            <a:pPr lvl="4"/>
            <a:r>
              <a:rPr lang="en-GB"/>
              <a:t>Fünfte Ebene</a:t>
            </a:r>
          </a:p>
        </p:txBody>
      </p:sp>
      <p:sp>
        <p:nvSpPr>
          <p:cNvPr id="7" name="Rectangle 6"/>
          <p:cNvSpPr txBox="1">
            <a:spLocks noGrp="1"/>
          </p:cNvSpPr>
          <p:nvPr>
            <p:ph type="ftr" sz="quarter" idx="3"/>
          </p:nvPr>
        </p:nvSpPr>
        <p:spPr>
          <a:xfrm>
            <a:off x="4870451" y="412751"/>
            <a:ext cx="2741608" cy="11270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>
            <a:lvl1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lang="de-AT" sz="18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defRPr>
            </a:lvl1pPr>
          </a:lstStyle>
          <a:p>
            <a:pPr lvl="0"/>
            <a:r>
              <a:rPr lang="de-AT"/>
              <a:t>© Wirtschaftsagentur Wien, wirtschaftsagentur.at</a:t>
            </a:r>
          </a:p>
        </p:txBody>
      </p:sp>
      <p:sp>
        <p:nvSpPr>
          <p:cNvPr id="8" name="Rectangle 7"/>
          <p:cNvSpPr txBox="1">
            <a:spLocks noGrp="1"/>
          </p:cNvSpPr>
          <p:nvPr>
            <p:ph type="dt" sz="half" idx="2"/>
          </p:nvPr>
        </p:nvSpPr>
        <p:spPr>
          <a:xfrm>
            <a:off x="7619996" y="412751"/>
            <a:ext cx="661989" cy="11270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>
            <a:lvl1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8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defRPr>
            </a:lvl1pPr>
          </a:lstStyle>
          <a:p>
            <a:pPr lvl="0"/>
            <a:r>
              <a:rPr lang="de-AT"/>
              <a:t>01.01.2010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marL="0" marR="0" lvl="0" indent="0" algn="l" defTabSz="449263" rtl="0" fontAlgn="auto" hangingPunct="0">
        <a:lnSpc>
          <a:spcPts val="2400"/>
        </a:lnSpc>
        <a:spcBef>
          <a:spcPts val="0"/>
        </a:spcBef>
        <a:spcAft>
          <a:spcPts val="0"/>
        </a:spcAft>
        <a:buNone/>
        <a:tabLst/>
        <a:defRPr lang="en-GB" sz="2400" b="0" i="0" u="none" strike="noStrike" kern="0" cap="none" spc="0" baseline="0">
          <a:solidFill>
            <a:srgbClr val="000000"/>
          </a:solidFill>
          <a:uFillTx/>
          <a:latin typeface="Arial"/>
          <a:ea typeface="ＭＳ Ｐゴシック"/>
        </a:defRPr>
      </a:lvl1pPr>
    </p:titleStyle>
    <p:bodyStyle>
      <a:lvl1pPr marL="342900" marR="0" lvl="0" indent="-342900" algn="l" defTabSz="449263" rtl="0" fontAlgn="auto" hangingPunct="0">
        <a:lnSpc>
          <a:spcPts val="2190"/>
        </a:lnSpc>
        <a:spcBef>
          <a:spcPts val="0"/>
        </a:spcBef>
        <a:spcAft>
          <a:spcPts val="1425"/>
        </a:spcAft>
        <a:buNone/>
        <a:tabLst/>
        <a:defRPr lang="en-GB" sz="1500" b="0" i="0" u="none" strike="noStrike" kern="0" cap="none" spc="0" baseline="0">
          <a:solidFill>
            <a:srgbClr val="000000"/>
          </a:solidFill>
          <a:uFillTx/>
          <a:latin typeface="Georgia"/>
          <a:ea typeface="ＭＳ Ｐゴシック"/>
        </a:defRPr>
      </a:lvl1pPr>
      <a:lvl2pPr marL="742950" marR="0" lvl="1" indent="-285750" algn="l" defTabSz="449263" rtl="0" fontAlgn="auto" hangingPunct="0">
        <a:lnSpc>
          <a:spcPts val="2190"/>
        </a:lnSpc>
        <a:spcBef>
          <a:spcPts val="0"/>
        </a:spcBef>
        <a:spcAft>
          <a:spcPts val="1140"/>
        </a:spcAft>
        <a:buNone/>
        <a:tabLst/>
        <a:defRPr lang="en-GB" sz="1500" b="0" i="0" u="none" strike="noStrike" kern="0" cap="none" spc="0" baseline="0">
          <a:solidFill>
            <a:srgbClr val="646464"/>
          </a:solidFill>
          <a:uFillTx/>
          <a:latin typeface="Georgia"/>
          <a:ea typeface="ＭＳ Ｐゴシック"/>
        </a:defRPr>
      </a:lvl2pPr>
      <a:lvl3pPr marL="1143000" marR="0" lvl="2" indent="-228600" algn="l" defTabSz="449263" rtl="0" fontAlgn="auto" hangingPunct="0">
        <a:lnSpc>
          <a:spcPts val="2190"/>
        </a:lnSpc>
        <a:spcBef>
          <a:spcPts val="0"/>
        </a:spcBef>
        <a:spcAft>
          <a:spcPts val="850"/>
        </a:spcAft>
        <a:buNone/>
        <a:tabLst/>
        <a:defRPr lang="en-GB" sz="2000" b="0" i="0" u="none" strike="noStrike" kern="0" cap="none" spc="0" baseline="0">
          <a:solidFill>
            <a:srgbClr val="000000"/>
          </a:solidFill>
          <a:uFillTx/>
          <a:latin typeface="Arial"/>
          <a:ea typeface="ＭＳ Ｐゴシック"/>
        </a:defRPr>
      </a:lvl3pPr>
      <a:lvl4pPr marL="1600200" marR="0" lvl="3" indent="-228600" algn="l" defTabSz="449263" rtl="0" fontAlgn="auto" hangingPunct="0">
        <a:lnSpc>
          <a:spcPts val="2190"/>
        </a:lnSpc>
        <a:spcBef>
          <a:spcPts val="0"/>
        </a:spcBef>
        <a:spcAft>
          <a:spcPts val="575"/>
        </a:spcAft>
        <a:buNone/>
        <a:tabLst/>
        <a:defRPr lang="en-GB" sz="2000" b="0" i="0" u="none" strike="noStrike" kern="0" cap="none" spc="0" baseline="0">
          <a:solidFill>
            <a:srgbClr val="000000"/>
          </a:solidFill>
          <a:uFillTx/>
          <a:latin typeface="Arial"/>
          <a:ea typeface="ＭＳ Ｐゴシック"/>
        </a:defRPr>
      </a:lvl4pPr>
      <a:lvl5pPr marL="2057400" marR="0" lvl="4" indent="-228600" algn="l" defTabSz="449263" rtl="0" fontAlgn="auto" hangingPunct="0">
        <a:lnSpc>
          <a:spcPts val="2190"/>
        </a:lnSpc>
        <a:spcBef>
          <a:spcPts val="0"/>
        </a:spcBef>
        <a:spcAft>
          <a:spcPts val="290"/>
        </a:spcAft>
        <a:buNone/>
        <a:tabLst/>
        <a:defRPr lang="en-GB" sz="2000" b="0" i="0" u="none" strike="noStrike" kern="0" cap="none" spc="0" baseline="0">
          <a:solidFill>
            <a:srgbClr val="000000"/>
          </a:solidFill>
          <a:uFillTx/>
          <a:latin typeface="Arial"/>
          <a:ea typeface="ＭＳ Ｐゴシック"/>
        </a:defRPr>
      </a:lvl5pPr>
      <a:lvl6pPr marL="2057400" marR="0" lvl="4" indent="-228600" algn="l" defTabSz="449263" rtl="0" fontAlgn="auto" hangingPunct="0">
        <a:lnSpc>
          <a:spcPts val="2190"/>
        </a:lnSpc>
        <a:spcBef>
          <a:spcPts val="0"/>
        </a:spcBef>
        <a:spcAft>
          <a:spcPts val="290"/>
        </a:spcAft>
        <a:buNone/>
        <a:tabLst/>
        <a:defRPr lang="en-GB" sz="2000" b="0" i="0" u="none" strike="noStrike" kern="0" cap="none" spc="0" baseline="0">
          <a:solidFill>
            <a:srgbClr val="000000"/>
          </a:solidFill>
          <a:uFillTx/>
          <a:latin typeface="Arial"/>
          <a:ea typeface="ＭＳ Ｐゴシック"/>
        </a:defRPr>
      </a:lvl6pPr>
      <a:lvl7pPr marL="2057400" marR="0" lvl="4" indent="-228600" algn="l" defTabSz="449263" rtl="0" fontAlgn="auto" hangingPunct="0">
        <a:lnSpc>
          <a:spcPts val="2190"/>
        </a:lnSpc>
        <a:spcBef>
          <a:spcPts val="0"/>
        </a:spcBef>
        <a:spcAft>
          <a:spcPts val="290"/>
        </a:spcAft>
        <a:buNone/>
        <a:tabLst/>
        <a:defRPr lang="en-GB" sz="2000" b="0" i="0" u="none" strike="noStrike" kern="0" cap="none" spc="0" baseline="0">
          <a:solidFill>
            <a:srgbClr val="000000"/>
          </a:solidFill>
          <a:uFillTx/>
          <a:latin typeface="Arial"/>
          <a:ea typeface="ＭＳ Ｐゴシック"/>
        </a:defRPr>
      </a:lvl7pPr>
      <a:lvl8pPr marL="2057400" marR="0" lvl="4" indent="-228600" algn="l" defTabSz="449263" rtl="0" fontAlgn="auto" hangingPunct="0">
        <a:lnSpc>
          <a:spcPts val="2190"/>
        </a:lnSpc>
        <a:spcBef>
          <a:spcPts val="0"/>
        </a:spcBef>
        <a:spcAft>
          <a:spcPts val="290"/>
        </a:spcAft>
        <a:buNone/>
        <a:tabLst/>
        <a:defRPr lang="en-GB" sz="2000" b="0" i="0" u="none" strike="noStrike" kern="0" cap="none" spc="0" baseline="0">
          <a:solidFill>
            <a:srgbClr val="000000"/>
          </a:solidFill>
          <a:uFillTx/>
          <a:latin typeface="Arial"/>
          <a:ea typeface="ＭＳ Ｐゴシック"/>
        </a:defRPr>
      </a:lvl8pPr>
      <a:lvl9pPr marL="342900" marR="0" lvl="0" indent="-342900" algn="l" defTabSz="449263" rtl="0" fontAlgn="auto" hangingPunct="0">
        <a:lnSpc>
          <a:spcPts val="2190"/>
        </a:lnSpc>
        <a:spcBef>
          <a:spcPts val="0"/>
        </a:spcBef>
        <a:spcAft>
          <a:spcPts val="1425"/>
        </a:spcAft>
        <a:buNone/>
        <a:tabLst/>
        <a:defRPr lang="en-GB" sz="1500" b="0" i="0" u="none" strike="noStrike" kern="0" cap="none" spc="0" baseline="0">
          <a:solidFill>
            <a:srgbClr val="000000"/>
          </a:solidFill>
          <a:uFillTx/>
          <a:latin typeface="Georgia"/>
          <a:ea typeface="ＭＳ Ｐゴシック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departure.at/de/foerderungen/foerderprogramme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wsg.at/" TargetMode="External"/><Relationship Id="rId2" Type="http://schemas.openxmlformats.org/officeDocument/2006/relationships/hyperlink" Target="https://www.wien.gv.at/arbeit-wirtschaft/betriebe/kreditaktion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wkbg.at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www.gruenderservice.at/format_detail.wk?StID=464364" TargetMode="External"/><Relationship Id="rId7" Type="http://schemas.openxmlformats.org/officeDocument/2006/relationships/hyperlink" Target="http://www.betriebshilfewien.at/bhw/cms/front_content.php?idcat=12" TargetMode="External"/><Relationship Id="rId2" Type="http://schemas.openxmlformats.org/officeDocument/2006/relationships/hyperlink" Target="http://www.leerelokale.at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wifiwien.at/" TargetMode="External"/><Relationship Id="rId5" Type="http://schemas.openxmlformats.org/officeDocument/2006/relationships/hyperlink" Target="http://portal.wko.at/wk/format_detail.wk?angid=1&amp;stid=209681&amp;dstid=726" TargetMode="External"/><Relationship Id="rId4" Type="http://schemas.openxmlformats.org/officeDocument/2006/relationships/hyperlink" Target="http://www.gruenderservice.at/startseite.wk?dgid=10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rtschaftsagentur.at/foerderungen/nahversorgun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rtschaftsagentur.at/foerderungen/internationalisierun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rtschaftsagentur.at/foerderung/foerderprogramme/elektromobilitae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rtschaftsagentur.at/foerderungen/kooperation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rtschaftsagentur.at/foerderungen/dienstleistungen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rtschaftsagentur.at/foerderungen/kooperation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go.at/de/services/migrant-enterprises" TargetMode="External"/><Relationship Id="rId2" Type="http://schemas.openxmlformats.org/officeDocument/2006/relationships/hyperlink" Target="https://www.mingo.at/de/services/gruendungscoachi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hyperlink" Target="https://www.mingo.at/de/services/termin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zit.co.at/foerderungen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Grp="1"/>
          </p:cNvSpPr>
          <p:nvPr>
            <p:ph type="title" idx="4294967295"/>
          </p:nvPr>
        </p:nvSpPr>
        <p:spPr>
          <a:xfrm>
            <a:off x="1682752" y="1917697"/>
            <a:ext cx="7461247" cy="654052"/>
          </a:xfrm>
        </p:spPr>
        <p:txBody>
          <a:bodyPr/>
          <a:lstStyle/>
          <a:p>
            <a:pPr lvl="0" hangingPunct="1"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</a:pPr>
            <a:r>
              <a:rPr lang="de-DE" sz="2000">
                <a:latin typeface="Georgia"/>
              </a:rPr>
              <a:t>Das Leistungsangebot der</a:t>
            </a:r>
            <a:br>
              <a:rPr lang="de-DE" sz="2000">
                <a:latin typeface="Georgia"/>
              </a:rPr>
            </a:br>
            <a:r>
              <a:rPr lang="de-DE" sz="2000">
                <a:latin typeface="Georgia"/>
              </a:rPr>
              <a:t>Wirtschaftsagentur Wien. Ein Fonds der Stadt Wien</a:t>
            </a:r>
          </a:p>
        </p:txBody>
      </p:sp>
      <p:sp>
        <p:nvSpPr>
          <p:cNvPr id="3" name="Rectangle 2"/>
          <p:cNvSpPr txBox="1">
            <a:spLocks noGrp="1"/>
          </p:cNvSpPr>
          <p:nvPr>
            <p:ph type="subTitle" idx="4294967295"/>
          </p:nvPr>
        </p:nvSpPr>
        <p:spPr>
          <a:xfrm>
            <a:off x="1682752" y="2892420"/>
            <a:ext cx="7461247" cy="565154"/>
          </a:xfrm>
        </p:spPr>
        <p:txBody>
          <a:bodyPr/>
          <a:lstStyle/>
          <a:p>
            <a:pPr marL="0" lvl="0" indent="0" hangingPunct="1">
              <a:lnSpc>
                <a:spcPts val="2400"/>
              </a:lnSpc>
              <a:spcAft>
                <a:spcPts val="0"/>
              </a:spcAft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</a:pPr>
            <a:r>
              <a:rPr lang="de-AT" sz="2000" dirty="0"/>
              <a:t>Ein Überblick</a:t>
            </a:r>
          </a:p>
          <a:p>
            <a:pPr marL="0" lvl="0" indent="0" hangingPunct="1">
              <a:lnSpc>
                <a:spcPts val="2400"/>
              </a:lnSpc>
              <a:spcAft>
                <a:spcPts val="0"/>
              </a:spcAft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</a:pPr>
            <a:endParaRPr lang="de-AT" sz="2000" dirty="0"/>
          </a:p>
          <a:p>
            <a:pPr marL="0" lvl="0" indent="0" hangingPunct="1">
              <a:lnSpc>
                <a:spcPts val="2400"/>
              </a:lnSpc>
              <a:spcAft>
                <a:spcPts val="0"/>
              </a:spcAft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</a:pPr>
            <a:r>
              <a:rPr lang="de-AT" sz="1300" dirty="0">
                <a:solidFill>
                  <a:srgbClr val="646464"/>
                </a:solidFill>
              </a:rPr>
              <a:t>Wien, </a:t>
            </a:r>
            <a:r>
              <a:rPr lang="de-AT" sz="1300" dirty="0" smtClean="0">
                <a:solidFill>
                  <a:srgbClr val="646464"/>
                </a:solidFill>
              </a:rPr>
              <a:t>März 2013</a:t>
            </a:r>
            <a:endParaRPr lang="de-AT" sz="1300" dirty="0">
              <a:solidFill>
                <a:srgbClr val="646464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348039" y="2852735"/>
            <a:ext cx="4335463" cy="300990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3635892" y="3356990"/>
            <a:ext cx="216027" cy="7200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feld 6"/>
          <p:cNvSpPr txBox="1"/>
          <p:nvPr/>
        </p:nvSpPr>
        <p:spPr>
          <a:xfrm>
            <a:off x="3491883" y="3212972"/>
            <a:ext cx="1368152" cy="149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Microsoft YaHei"/>
              </a:rPr>
              <a:t>Wirtschaftsagentur Wien. Ein Fonds der Stadt Wien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5"/>
          <p:cNvSpPr txBox="1"/>
          <p:nvPr/>
        </p:nvSpPr>
        <p:spPr>
          <a:xfrm>
            <a:off x="971600" y="2924944"/>
            <a:ext cx="8568952" cy="37419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de-DE" sz="1400" b="1" dirty="0" smtClean="0"/>
              <a:t>   </a:t>
            </a:r>
            <a:r>
              <a:rPr lang="de-DE" b="1" dirty="0" err="1" smtClean="0"/>
              <a:t>departure</a:t>
            </a:r>
            <a:r>
              <a:rPr lang="de-DE" b="1" dirty="0" smtClean="0"/>
              <a:t> classic: </a:t>
            </a:r>
            <a:r>
              <a:rPr lang="de-DE" sz="1400" dirty="0" smtClean="0"/>
              <a:t> Call für Unternehmen und UnternehmensgründerInnen mit Firmensitz in Wien</a:t>
            </a:r>
          </a:p>
          <a:p>
            <a:pPr lvl="0"/>
            <a:r>
              <a:rPr lang="de-DE" sz="1400" dirty="0" smtClean="0"/>
              <a:t>                             Förderquote: </a:t>
            </a:r>
            <a:r>
              <a:rPr lang="de-DE" sz="1400" b="1" dirty="0" smtClean="0"/>
              <a:t>50/53 %,</a:t>
            </a:r>
            <a:r>
              <a:rPr lang="de-DE" sz="1400" dirty="0" smtClean="0"/>
              <a:t> Barzuschuss </a:t>
            </a:r>
            <a:r>
              <a:rPr lang="de-DE" sz="1400" b="1" dirty="0" smtClean="0"/>
              <a:t>max. €  200.000.-</a:t>
            </a:r>
            <a:r>
              <a:rPr lang="de-DE" sz="1400" dirty="0" smtClean="0"/>
              <a:t>  je Projekt</a:t>
            </a:r>
          </a:p>
          <a:p>
            <a:pPr lvl="0"/>
            <a:endParaRPr lang="de-DE" sz="1400" b="1" dirty="0" smtClean="0"/>
          </a:p>
          <a:p>
            <a:pPr lvl="0">
              <a:buFont typeface="Arial" pitchFamily="34" charset="0"/>
              <a:buChar char="•"/>
            </a:pPr>
            <a:r>
              <a:rPr lang="de-DE" sz="1400" b="1" dirty="0" smtClean="0"/>
              <a:t>   </a:t>
            </a:r>
            <a:r>
              <a:rPr lang="de-DE" b="1" dirty="0" err="1" smtClean="0"/>
              <a:t>departure</a:t>
            </a:r>
            <a:r>
              <a:rPr lang="de-DE" b="1" dirty="0" smtClean="0"/>
              <a:t> </a:t>
            </a:r>
            <a:r>
              <a:rPr lang="de-DE" b="1" dirty="0" err="1" smtClean="0"/>
              <a:t>focus</a:t>
            </a:r>
            <a:r>
              <a:rPr lang="de-DE" b="1" dirty="0" smtClean="0"/>
              <a:t>: </a:t>
            </a:r>
            <a:r>
              <a:rPr lang="de-DE" sz="1400" dirty="0" smtClean="0"/>
              <a:t>  Call  für Unternehmen und UnternehmensgründerInnen mit Firmensitz in Wien </a:t>
            </a:r>
          </a:p>
          <a:p>
            <a:pPr lvl="0"/>
            <a:r>
              <a:rPr lang="de-DE" sz="1400" dirty="0" smtClean="0"/>
              <a:t>                              einreichen.  Förderquote: </a:t>
            </a:r>
            <a:r>
              <a:rPr lang="de-DE" sz="1400" b="1" dirty="0" smtClean="0"/>
              <a:t>57/60 %</a:t>
            </a:r>
            <a:r>
              <a:rPr lang="de-DE" sz="1400" dirty="0" smtClean="0"/>
              <a:t> Barzuschuss </a:t>
            </a:r>
            <a:r>
              <a:rPr lang="de-DE" sz="1400" b="1" dirty="0" smtClean="0"/>
              <a:t>max. €  200.000.-</a:t>
            </a:r>
            <a:r>
              <a:rPr lang="de-DE" sz="1400" dirty="0" smtClean="0"/>
              <a:t>  je Projekt</a:t>
            </a:r>
          </a:p>
          <a:p>
            <a:pPr lvl="0"/>
            <a:endParaRPr lang="de-DE" sz="1400" b="1" dirty="0" smtClean="0"/>
          </a:p>
          <a:p>
            <a:pPr lvl="0">
              <a:buFont typeface="Arial" pitchFamily="34" charset="0"/>
              <a:buChar char="•"/>
            </a:pPr>
            <a:r>
              <a:rPr lang="de-DE" sz="1400" b="1" dirty="0" smtClean="0"/>
              <a:t>   </a:t>
            </a:r>
            <a:r>
              <a:rPr lang="de-DE" b="1" dirty="0" err="1" smtClean="0"/>
              <a:t>departure</a:t>
            </a:r>
            <a:r>
              <a:rPr lang="de-DE" b="1" dirty="0" smtClean="0"/>
              <a:t> </a:t>
            </a:r>
            <a:r>
              <a:rPr lang="de-DE" b="1" dirty="0" err="1" smtClean="0"/>
              <a:t>pioneer</a:t>
            </a:r>
            <a:r>
              <a:rPr lang="de-DE" b="1" dirty="0" smtClean="0"/>
              <a:t>: </a:t>
            </a:r>
            <a:r>
              <a:rPr lang="de-DE" sz="1400" b="1" dirty="0" smtClean="0"/>
              <a:t> </a:t>
            </a:r>
            <a:r>
              <a:rPr lang="de-DE" sz="1400" dirty="0" smtClean="0"/>
              <a:t>Call  für Gründer die eine kreative Idee zur Basis ihrer   </a:t>
            </a:r>
          </a:p>
          <a:p>
            <a:pPr lvl="0"/>
            <a:r>
              <a:rPr lang="de-DE" sz="1400" dirty="0" smtClean="0"/>
              <a:t>                              Unternehmensgründung machen wollen  Förderquote: </a:t>
            </a:r>
            <a:r>
              <a:rPr lang="de-DE" sz="1400" b="1" dirty="0" smtClean="0"/>
              <a:t>70/73%</a:t>
            </a:r>
            <a:r>
              <a:rPr lang="de-DE" sz="1400" dirty="0" smtClean="0"/>
              <a:t> Barzuschuss </a:t>
            </a:r>
          </a:p>
          <a:p>
            <a:pPr lvl="0"/>
            <a:r>
              <a:rPr lang="de-DE" sz="1400" dirty="0" smtClean="0"/>
              <a:t>                              </a:t>
            </a:r>
            <a:r>
              <a:rPr lang="de-DE" sz="1400" b="1" dirty="0" smtClean="0"/>
              <a:t>max. €  25.000.-</a:t>
            </a:r>
            <a:r>
              <a:rPr lang="de-DE" sz="1400" dirty="0" smtClean="0"/>
              <a:t>  je Projekt</a:t>
            </a:r>
          </a:p>
          <a:p>
            <a:pPr lvl="0"/>
            <a:endParaRPr lang="de-DE" sz="1400" dirty="0" smtClean="0"/>
          </a:p>
          <a:p>
            <a:pPr lvl="0">
              <a:buFont typeface="Arial" pitchFamily="34" charset="0"/>
              <a:buChar char="•"/>
            </a:pPr>
            <a:r>
              <a:rPr lang="de-DE" sz="1400" b="1" dirty="0" smtClean="0"/>
              <a:t>    </a:t>
            </a:r>
            <a:r>
              <a:rPr lang="de-DE" b="1" dirty="0" err="1" smtClean="0"/>
              <a:t>departure</a:t>
            </a:r>
            <a:r>
              <a:rPr lang="de-DE" b="1" dirty="0" smtClean="0"/>
              <a:t> </a:t>
            </a:r>
            <a:r>
              <a:rPr lang="de-DE" b="1" dirty="0" err="1" smtClean="0"/>
              <a:t>experts</a:t>
            </a:r>
            <a:r>
              <a:rPr lang="de-DE" b="1" dirty="0" smtClean="0"/>
              <a:t>: </a:t>
            </a:r>
            <a:r>
              <a:rPr lang="de-DE" sz="1400" dirty="0" smtClean="0"/>
              <a:t>  Call  für  Wiener Unternehmen der Creative Industries Förderquote: </a:t>
            </a:r>
          </a:p>
          <a:p>
            <a:pPr lvl="0"/>
            <a:r>
              <a:rPr lang="de-DE" sz="1400" b="1" dirty="0" smtClean="0"/>
              <a:t>                              50/53 %,</a:t>
            </a:r>
            <a:r>
              <a:rPr lang="de-DE" sz="1400" dirty="0" smtClean="0"/>
              <a:t> Barzuschuss   </a:t>
            </a:r>
            <a:r>
              <a:rPr lang="de-DE" sz="1400" b="1" dirty="0" smtClean="0"/>
              <a:t>max. €  20.000.-</a:t>
            </a:r>
            <a:r>
              <a:rPr lang="de-DE" sz="1400" dirty="0" smtClean="0"/>
              <a:t>  je Projekt</a:t>
            </a:r>
          </a:p>
          <a:p>
            <a:pPr lvl="0"/>
            <a:endParaRPr lang="de-DE" sz="1400" dirty="0" smtClean="0"/>
          </a:p>
          <a:p>
            <a:pPr lvl="0"/>
            <a:r>
              <a:rPr lang="de-DE" sz="1400" dirty="0" smtClean="0"/>
              <a:t>		</a:t>
            </a:r>
            <a:r>
              <a:rPr lang="de-DE" sz="1400" u="sng" dirty="0" smtClean="0">
                <a:hlinkClick r:id="rId2"/>
              </a:rPr>
              <a:t>http://departure.at/de/foerderungen/foerderprogramme</a:t>
            </a:r>
            <a:r>
              <a:rPr lang="de-DE" sz="1400" dirty="0" smtClean="0"/>
              <a:t>  Tel.  4000/87100</a:t>
            </a:r>
          </a:p>
          <a:p>
            <a:endParaRPr lang="de-DE" sz="1400" dirty="0" smtClean="0"/>
          </a:p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Microsoft YaHei"/>
            </a:endParaRP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476672"/>
            <a:ext cx="2016224" cy="986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hteck 4"/>
          <p:cNvSpPr/>
          <p:nvPr/>
        </p:nvSpPr>
        <p:spPr>
          <a:xfrm>
            <a:off x="1187624" y="1988840"/>
            <a:ext cx="64807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 smtClean="0"/>
              <a:t>Kreativwirtschaft    </a:t>
            </a:r>
            <a:r>
              <a:rPr lang="de-DE" sz="1400" dirty="0" smtClean="0">
                <a:latin typeface="Georgia"/>
              </a:rPr>
              <a:t>Wettbewerbsprinzip auf  Basis  Juryentscheidung</a:t>
            </a:r>
            <a:r>
              <a:rPr lang="de-DE" sz="1400" b="1" dirty="0" smtClean="0"/>
              <a:t>  </a:t>
            </a:r>
            <a:endParaRPr lang="de-DE" sz="1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1259632" y="1844824"/>
            <a:ext cx="7417000" cy="654052"/>
          </a:xfrm>
        </p:spPr>
        <p:txBody>
          <a:bodyPr/>
          <a:lstStyle/>
          <a:p>
            <a:r>
              <a:rPr lang="de-DE" sz="2000" dirty="0" smtClean="0"/>
              <a:t>Finanzierungsunterstützungen    		</a:t>
            </a:r>
            <a:r>
              <a:rPr lang="de-DE" sz="1400" dirty="0" smtClean="0"/>
              <a:t>Haftungen bei Kreditfinanzierung</a:t>
            </a:r>
          </a:p>
        </p:txBody>
      </p:sp>
      <p:sp>
        <p:nvSpPr>
          <p:cNvPr id="3" name="Textfeld 5"/>
          <p:cNvSpPr txBox="1"/>
          <p:nvPr/>
        </p:nvSpPr>
        <p:spPr>
          <a:xfrm>
            <a:off x="1043608" y="2996952"/>
            <a:ext cx="7848596" cy="27226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endParaRPr lang="de-DE" sz="1400" dirty="0" smtClean="0"/>
          </a:p>
          <a:p>
            <a:pPr lvl="0">
              <a:buFont typeface="Arial" pitchFamily="34" charset="0"/>
              <a:buChar char="•"/>
            </a:pPr>
            <a:endParaRPr lang="de-DE" sz="1400" dirty="0" smtClean="0"/>
          </a:p>
          <a:p>
            <a:pPr defTabSz="449263" hangingPunct="0">
              <a:lnSpc>
                <a:spcPct val="93000"/>
              </a:lnSpc>
              <a:buFont typeface="Arial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00" b="1" dirty="0" smtClean="0"/>
              <a:t>     Kreditaktion der WKW und d. Stadt Wien </a:t>
            </a:r>
            <a:r>
              <a:rPr lang="de-DE" sz="1400" dirty="0" smtClean="0"/>
              <a:t>(Zinszuschuss auf 3 %) max. 8.000 bis 10.000 €</a:t>
            </a:r>
          </a:p>
          <a:p>
            <a:pPr defTabSz="449263" hangingPunct="0">
              <a:lnSpc>
                <a:spcPct val="93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dirty="0" smtClean="0"/>
              <a:t>         		 </a:t>
            </a:r>
            <a:r>
              <a:rPr lang="de-DE" sz="1400" dirty="0" smtClean="0">
                <a:hlinkClick r:id="rId2"/>
              </a:rPr>
              <a:t>https://www.wien.gv.at/arbeit-wirtschaft/betriebe/kreditaktion.html</a:t>
            </a:r>
            <a:endParaRPr lang="de-DE" sz="1400" dirty="0" smtClean="0"/>
          </a:p>
          <a:p>
            <a:pPr lvl="0">
              <a:buFont typeface="Arial" pitchFamily="34" charset="0"/>
              <a:buChar char="•"/>
            </a:pPr>
            <a:endParaRPr lang="de-DE" sz="1400" dirty="0" smtClean="0"/>
          </a:p>
          <a:p>
            <a:pPr lvl="0"/>
            <a:endParaRPr lang="de-DE" sz="1400" dirty="0" smtClean="0"/>
          </a:p>
          <a:p>
            <a:pPr lvl="0">
              <a:buFont typeface="Arial" pitchFamily="34" charset="0"/>
              <a:buChar char="•"/>
            </a:pPr>
            <a:r>
              <a:rPr lang="de-DE" sz="1400" dirty="0" smtClean="0"/>
              <a:t>      </a:t>
            </a:r>
            <a:r>
              <a:rPr lang="de-DE" sz="1600" b="1" kern="0" dirty="0" smtClean="0">
                <a:solidFill>
                  <a:srgbClr val="000000"/>
                </a:solidFill>
              </a:rPr>
              <a:t>AWS – ERP Kleinkreditaktion und Haftungen   	</a:t>
            </a:r>
            <a:r>
              <a:rPr lang="de-DE" sz="1400" kern="0" dirty="0" smtClean="0">
                <a:solidFill>
                  <a:srgbClr val="000000"/>
                </a:solidFill>
                <a:hlinkClick r:id="rId3"/>
              </a:rPr>
              <a:t>www.awsg.at</a:t>
            </a:r>
            <a:endParaRPr lang="de-DE" sz="1400" kern="0" dirty="0" smtClean="0">
              <a:solidFill>
                <a:srgbClr val="000000"/>
              </a:solidFill>
              <a:hlinkClick r:id="rId2"/>
            </a:endParaRPr>
          </a:p>
          <a:p>
            <a:pPr lvl="0"/>
            <a:endParaRPr lang="de-DE" sz="1400" dirty="0" smtClean="0"/>
          </a:p>
          <a:p>
            <a:pPr lvl="0"/>
            <a:endParaRPr lang="de-DE" sz="1400" dirty="0" smtClean="0"/>
          </a:p>
          <a:p>
            <a:pPr lvl="0">
              <a:buFont typeface="Arial" pitchFamily="34" charset="0"/>
              <a:buChar char="•"/>
            </a:pPr>
            <a:r>
              <a:rPr lang="de-DE" sz="1400" dirty="0" smtClean="0"/>
              <a:t>      </a:t>
            </a:r>
            <a:r>
              <a:rPr lang="de-DE" sz="1600" b="1" kern="0" dirty="0" smtClean="0">
                <a:solidFill>
                  <a:srgbClr val="000000"/>
                </a:solidFill>
              </a:rPr>
              <a:t>WKBG Wiener Kredit Bürgschaftsgesellschaft 	</a:t>
            </a:r>
            <a:r>
              <a:rPr lang="de-DE" sz="1400" u="sng" dirty="0" smtClean="0">
                <a:hlinkClick r:id="rId4"/>
              </a:rPr>
              <a:t>www.wkbg.at</a:t>
            </a:r>
            <a:r>
              <a:rPr lang="de-DE" sz="1400" dirty="0" smtClean="0"/>
              <a:t> </a:t>
            </a:r>
          </a:p>
          <a:p>
            <a:r>
              <a:rPr lang="de-DE" sz="1400" dirty="0" smtClean="0"/>
              <a:t> </a:t>
            </a:r>
          </a:p>
          <a:p>
            <a:pPr defTabSz="449263" hangingPunct="0">
              <a:lnSpc>
                <a:spcPct val="93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dirty="0" smtClean="0"/>
              <a:t>       </a:t>
            </a:r>
            <a:endParaRPr lang="de-DE" sz="12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Microsoft YaHe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5"/>
          <p:cNvSpPr txBox="1"/>
          <p:nvPr/>
        </p:nvSpPr>
        <p:spPr>
          <a:xfrm>
            <a:off x="1187624" y="2492896"/>
            <a:ext cx="7848872" cy="39265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endParaRPr lang="de-DE" sz="1400" dirty="0" smtClean="0"/>
          </a:p>
          <a:p>
            <a:r>
              <a:rPr lang="de-DE" sz="1400" dirty="0" smtClean="0"/>
              <a:t> </a:t>
            </a:r>
          </a:p>
          <a:p>
            <a:pPr lvl="0">
              <a:buFont typeface="Arial" pitchFamily="34" charset="0"/>
              <a:buChar char="•"/>
            </a:pPr>
            <a:r>
              <a:rPr lang="de-DE" sz="1400" dirty="0" smtClean="0"/>
              <a:t>     Geschäftslokal Datenbank – Leere Lokale  </a:t>
            </a:r>
            <a:r>
              <a:rPr lang="de-DE" sz="1400" u="sng" dirty="0" smtClean="0">
                <a:hlinkClick r:id="rId2"/>
              </a:rPr>
              <a:t>www.leerelokale.at</a:t>
            </a:r>
            <a:r>
              <a:rPr lang="de-DE" sz="1400" dirty="0" smtClean="0"/>
              <a:t> </a:t>
            </a:r>
          </a:p>
          <a:p>
            <a:pPr lvl="0">
              <a:buFont typeface="Arial" pitchFamily="34" charset="0"/>
              <a:buChar char="•"/>
            </a:pPr>
            <a:endParaRPr lang="de-DE" sz="1400" dirty="0" smtClean="0"/>
          </a:p>
          <a:p>
            <a:pPr lvl="0">
              <a:buFont typeface="Arial" pitchFamily="34" charset="0"/>
              <a:buChar char="•"/>
            </a:pPr>
            <a:r>
              <a:rPr lang="de-DE" sz="1400" dirty="0" smtClean="0"/>
              <a:t>     Nachfolgebörse der WKW:  </a:t>
            </a:r>
            <a:r>
              <a:rPr lang="de-DE" sz="1400" u="sng" dirty="0" smtClean="0">
                <a:hlinkClick r:id="rId3"/>
              </a:rPr>
              <a:t>http://www.gruenderservice.at/format_detail.wk?StID=464364</a:t>
            </a:r>
            <a:endParaRPr lang="de-DE" sz="1400" u="sng" dirty="0" smtClean="0"/>
          </a:p>
          <a:p>
            <a:pPr lvl="0">
              <a:buFont typeface="Arial" pitchFamily="34" charset="0"/>
              <a:buChar char="•"/>
            </a:pPr>
            <a:endParaRPr lang="de-DE" sz="1400" dirty="0" smtClean="0"/>
          </a:p>
          <a:p>
            <a:pPr lvl="0">
              <a:buFont typeface="Arial" pitchFamily="34" charset="0"/>
              <a:buChar char="•"/>
            </a:pPr>
            <a:r>
              <a:rPr lang="de-DE" sz="1400" dirty="0" smtClean="0"/>
              <a:t>     Gründerberatung der WKW:  </a:t>
            </a:r>
            <a:r>
              <a:rPr lang="de-DE" sz="1400" u="sng" dirty="0" smtClean="0">
                <a:hlinkClick r:id="rId4"/>
              </a:rPr>
              <a:t>http://www.gruenderservice.at/startseite.wk?dgid=10</a:t>
            </a:r>
            <a:endParaRPr lang="de-DE" sz="1400" u="sng" dirty="0" smtClean="0"/>
          </a:p>
          <a:p>
            <a:pPr lvl="0">
              <a:buFont typeface="Arial" pitchFamily="34" charset="0"/>
              <a:buChar char="•"/>
            </a:pPr>
            <a:endParaRPr lang="de-DE" sz="1400" dirty="0" smtClean="0"/>
          </a:p>
          <a:p>
            <a:pPr lvl="0">
              <a:buFont typeface="Arial" pitchFamily="34" charset="0"/>
              <a:buChar char="•"/>
            </a:pPr>
            <a:r>
              <a:rPr lang="de-DE" sz="1400" dirty="0" smtClean="0"/>
              <a:t>     </a:t>
            </a:r>
            <a:r>
              <a:rPr lang="de-DE" sz="1400" dirty="0" err="1" smtClean="0"/>
              <a:t>Betriebsübernahmezuschussaktion</a:t>
            </a:r>
            <a:r>
              <a:rPr lang="de-DE" sz="1400" dirty="0" smtClean="0"/>
              <a:t> der WKW (8 % Barzuschuss)  </a:t>
            </a:r>
          </a:p>
          <a:p>
            <a:pPr lvl="0"/>
            <a:r>
              <a:rPr lang="de-DE" sz="1400" dirty="0" smtClean="0"/>
              <a:t>               	 </a:t>
            </a:r>
            <a:r>
              <a:rPr lang="de-DE" sz="1400" u="sng" dirty="0" smtClean="0">
                <a:hlinkClick r:id="rId5"/>
              </a:rPr>
              <a:t>http://portal.wko.at/wk/format_detail.wk?angid=1&amp;stid=209681&amp;dstid=726</a:t>
            </a:r>
            <a:endParaRPr lang="de-DE" sz="1400" u="sng" dirty="0" smtClean="0"/>
          </a:p>
          <a:p>
            <a:pPr lvl="0"/>
            <a:endParaRPr lang="de-DE" sz="1400" dirty="0" smtClean="0"/>
          </a:p>
          <a:p>
            <a:pPr lvl="0">
              <a:buFont typeface="Arial" pitchFamily="34" charset="0"/>
              <a:buChar char="•"/>
            </a:pPr>
            <a:r>
              <a:rPr lang="de-DE" sz="1400" dirty="0" smtClean="0"/>
              <a:t>    Geförderte Unternehmensberatung des WIFI Wien </a:t>
            </a:r>
            <a:r>
              <a:rPr lang="de-DE" sz="1400" dirty="0" smtClean="0">
                <a:hlinkClick r:id="rId6"/>
              </a:rPr>
              <a:t>www.wifiwien.at</a:t>
            </a:r>
            <a:r>
              <a:rPr lang="de-DE" sz="1400" dirty="0" smtClean="0"/>
              <a:t> </a:t>
            </a:r>
          </a:p>
          <a:p>
            <a:pPr lvl="0">
              <a:buFont typeface="Arial" pitchFamily="34" charset="0"/>
              <a:buChar char="•"/>
            </a:pPr>
            <a:endParaRPr lang="de-DE" sz="1400" dirty="0" smtClean="0"/>
          </a:p>
          <a:p>
            <a:pPr lvl="0">
              <a:buFont typeface="Arial" pitchFamily="34" charset="0"/>
              <a:buChar char="•"/>
            </a:pPr>
            <a:r>
              <a:rPr lang="de-DE" sz="1400" dirty="0" smtClean="0"/>
              <a:t>    Standortanalysen der WKW + WIFI</a:t>
            </a:r>
          </a:p>
          <a:p>
            <a:pPr lvl="0">
              <a:buFont typeface="Arial" pitchFamily="34" charset="0"/>
              <a:buChar char="•"/>
            </a:pPr>
            <a:endParaRPr lang="de-DE" sz="1400" dirty="0" smtClean="0"/>
          </a:p>
          <a:p>
            <a:pPr lvl="0">
              <a:buFont typeface="Arial" pitchFamily="34" charset="0"/>
              <a:buChar char="•"/>
            </a:pPr>
            <a:r>
              <a:rPr lang="de-DE" sz="1400" dirty="0" smtClean="0"/>
              <a:t>    Betriebshilfe der WKW (bei Erkrankung des Unternehmers) </a:t>
            </a:r>
          </a:p>
          <a:p>
            <a:pPr lvl="0"/>
            <a:r>
              <a:rPr lang="de-DE" sz="1400" dirty="0" smtClean="0"/>
              <a:t>                </a:t>
            </a:r>
            <a:r>
              <a:rPr lang="de-DE" sz="1400" u="sng" dirty="0" smtClean="0">
                <a:hlinkClick r:id="rId7"/>
              </a:rPr>
              <a:t>http://www.betriebshilfewien.at/bhw/cms/front_content.php?idcat=12</a:t>
            </a:r>
            <a:endParaRPr lang="de-DE" sz="1400" dirty="0" smtClean="0"/>
          </a:p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Microsoft YaHei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259632" y="1916832"/>
            <a:ext cx="72728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 smtClean="0">
                <a:latin typeface="Georgia"/>
              </a:rPr>
              <a:t>Weiterführende Unterstützungen         </a:t>
            </a:r>
            <a:r>
              <a:rPr lang="de-DE" sz="1600" dirty="0" smtClean="0"/>
              <a:t>Wirtschaftskammer  Wien</a:t>
            </a:r>
            <a:r>
              <a:rPr lang="de-DE" sz="1600" dirty="0" smtClean="0">
                <a:latin typeface="Georgia"/>
              </a:rPr>
              <a:t> </a:t>
            </a:r>
            <a:endParaRPr lang="de-DE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7092280" y="620688"/>
            <a:ext cx="949718" cy="12241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3"/>
          <p:cNvSpPr txBox="1"/>
          <p:nvPr/>
        </p:nvSpPr>
        <p:spPr>
          <a:xfrm>
            <a:off x="1116016" y="2276471"/>
            <a:ext cx="3563938" cy="322261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Microsoft YaHei"/>
              </a:rPr>
              <a:t>Tipps und Tricks aus der Förderszene</a:t>
            </a:r>
          </a:p>
        </p:txBody>
      </p:sp>
      <p:sp>
        <p:nvSpPr>
          <p:cNvPr id="3" name="Textfeld 4"/>
          <p:cNvSpPr txBox="1"/>
          <p:nvPr/>
        </p:nvSpPr>
        <p:spPr>
          <a:xfrm>
            <a:off x="1116016" y="3068634"/>
            <a:ext cx="7431840" cy="2960424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Microsoft YaHei"/>
              </a:rPr>
              <a:t>Immer vor Projektbeginn einen Förderantrag stellen</a:t>
            </a:r>
          </a:p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Georgia"/>
              <a:ea typeface="Microsoft YaHei"/>
            </a:endParaRPr>
          </a:p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Microsoft YaHei"/>
              </a:rPr>
              <a:t>Das Projekt soll sich auch ohne Förderung rechnen, denn es gibt keinen Rechtsanspruch darauf</a:t>
            </a:r>
          </a:p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Georgia"/>
              <a:ea typeface="Microsoft YaHei"/>
            </a:endParaRPr>
          </a:p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Microsoft YaHei"/>
              </a:rPr>
              <a:t>Zuschussförderungen sind immer nur x % von 100 % - Restfinanzierung sicherstellen</a:t>
            </a:r>
          </a:p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Georgia"/>
              <a:ea typeface="Microsoft YaHei"/>
            </a:endParaRPr>
          </a:p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Microsoft YaHei"/>
              </a:rPr>
              <a:t>Förderbare Kostenarten beachten</a:t>
            </a:r>
          </a:p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Georgia"/>
              <a:ea typeface="Microsoft YaHei"/>
            </a:endParaRPr>
          </a:p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Microsoft YaHei"/>
              </a:rPr>
              <a:t>Zuschüsse sind meist nachschüssig – Liquiditätslücke beachten – (Finanzierungszusagen sichern)</a:t>
            </a:r>
          </a:p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Georgia"/>
              <a:ea typeface="Microsoft YaHei"/>
            </a:endParaRPr>
          </a:p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Microsoft YaHei"/>
              </a:rPr>
              <a:t>Robuste Projektplanung „Wenn am Ende des Geldes die Zeit noch zu lange ist“  </a:t>
            </a:r>
          </a:p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Microsoft YaHei"/>
              </a:rPr>
              <a:t>  gibt es keine Nachfinanzierung</a:t>
            </a:r>
          </a:p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Georgia"/>
              <a:ea typeface="Microsoft YaHei"/>
            </a:endParaRPr>
          </a:p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Microsoft YaHei"/>
              </a:rPr>
              <a:t>Im Zweifelsfalle immer vorher mit Förderberater oder Förderstelle Kontakt aufnehmen</a:t>
            </a:r>
          </a:p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Georgia"/>
              <a:ea typeface="Microsoft YaHei"/>
            </a:endParaRP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75465" y="549270"/>
            <a:ext cx="1579561" cy="19446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Grp="1"/>
          </p:cNvSpPr>
          <p:nvPr>
            <p:ph type="title"/>
          </p:nvPr>
        </p:nvSpPr>
        <p:spPr>
          <a:xfrm>
            <a:off x="1258891" y="1916116"/>
            <a:ext cx="7461247" cy="655633"/>
          </a:xfrm>
        </p:spPr>
        <p:txBody>
          <a:bodyPr/>
          <a:lstStyle/>
          <a:p>
            <a:pPr lvl="0" hangingPunct="1"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</a:pPr>
            <a:r>
              <a:rPr lang="de-DE" sz="1600">
                <a:latin typeface="Georgia"/>
              </a:rPr>
              <a:t>Auch für weitere Fragen stehen wir Ihnen gerne persönlich zur Verfügung ...</a:t>
            </a:r>
          </a:p>
        </p:txBody>
      </p:sp>
      <p:pic>
        <p:nvPicPr>
          <p:cNvPr id="3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403347" y="2924178"/>
            <a:ext cx="3095628" cy="157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148264" y="3825877"/>
            <a:ext cx="3095628" cy="233838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6"/>
          <p:cNvSpPr/>
          <p:nvPr/>
        </p:nvSpPr>
        <p:spPr>
          <a:xfrm>
            <a:off x="1476371" y="4724403"/>
            <a:ext cx="3455983" cy="935038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449263" rtl="0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300" b="0" i="0" u="none" strike="noStrike" kern="1200" cap="none" spc="0" baseline="0">
                <a:solidFill>
                  <a:srgbClr val="646464"/>
                </a:solidFill>
                <a:uFillTx/>
                <a:latin typeface="Georgia"/>
                <a:ea typeface="ＭＳ Ｐゴシック"/>
              </a:rPr>
              <a:t>Felderstraße 2, 1010 Wien</a:t>
            </a:r>
          </a:p>
          <a:p>
            <a:pPr marL="0" marR="0" lvl="0" indent="0" algn="l" defTabSz="449263" rtl="0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300" b="0" i="0" u="none" strike="noStrike" kern="1200" cap="none" spc="0" baseline="0">
                <a:solidFill>
                  <a:srgbClr val="646464"/>
                </a:solidFill>
                <a:uFillTx/>
                <a:latin typeface="Georgia"/>
                <a:ea typeface="ＭＳ Ｐゴシック"/>
              </a:rPr>
              <a:t>Telefon (Info-Hotline):</a:t>
            </a:r>
          </a:p>
          <a:p>
            <a:pPr marL="0" marR="0" lvl="0" indent="0" algn="l" defTabSz="449263" rtl="0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300" b="0" i="0" u="none" strike="noStrike" kern="1200" cap="none" spc="0" baseline="0">
                <a:solidFill>
                  <a:srgbClr val="646464"/>
                </a:solidFill>
                <a:uFillTx/>
                <a:latin typeface="Georgia"/>
                <a:ea typeface="ＭＳ Ｐゴシック"/>
              </a:rPr>
              <a:t>+43 1 4000-86794</a:t>
            </a:r>
          </a:p>
          <a:p>
            <a:pPr marL="0" marR="0" lvl="0" indent="0" algn="l" defTabSz="449263" rtl="0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1300" b="0" i="0" u="none" strike="noStrike" kern="1200" cap="none" spc="0" baseline="0">
              <a:solidFill>
                <a:srgbClr val="646464"/>
              </a:solidFill>
              <a:uFillTx/>
              <a:latin typeface="Georgia"/>
              <a:ea typeface="ＭＳ Ｐゴシック"/>
            </a:endParaRPr>
          </a:p>
          <a:p>
            <a:pPr marL="0" marR="0" lvl="0" indent="0" algn="l" defTabSz="449263" rtl="0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1300" b="0" i="0" u="none" strike="noStrike" kern="1200" cap="none" spc="0" baseline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1331915" y="5589590"/>
            <a:ext cx="2303465" cy="34449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0004" tIns="44997" rIns="90004" bIns="44997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300" b="0" i="0" u="sng" strike="noStrike" kern="1200" cap="none" spc="0" baseline="0">
                <a:solidFill>
                  <a:srgbClr val="FFFFFF"/>
                </a:solidFill>
                <a:uFillTx/>
                <a:latin typeface="Georgia"/>
                <a:ea typeface="ＭＳ Ｐゴシック"/>
              </a:rPr>
              <a:t>x</a:t>
            </a:r>
            <a:r>
              <a:rPr lang="de-AT" sz="1300" b="0" i="0" u="sng" strike="noStrike" kern="1200" cap="none" spc="0" baseline="0">
                <a:solidFill>
                  <a:srgbClr val="646464"/>
                </a:solidFill>
                <a:uFillTx/>
                <a:latin typeface="Georgia"/>
                <a:ea typeface="ＭＳ Ｐゴシック"/>
              </a:rPr>
              <a:t>www.wirtschaftsagentur.at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195510" y="3213101"/>
            <a:ext cx="720720" cy="34924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9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Microsoft YaHei"/>
              </a:rPr>
              <a:t>Wo ? und</a:t>
            </a:r>
          </a:p>
          <a:p>
            <a:pPr marL="0" marR="0" lvl="0" indent="0" algn="ctr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9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Microsoft YaHei"/>
              </a:rPr>
              <a:t>wieviel ?</a:t>
            </a:r>
          </a:p>
        </p:txBody>
      </p:sp>
      <p:sp>
        <p:nvSpPr>
          <p:cNvPr id="8" name="Textfeld 8"/>
          <p:cNvSpPr txBox="1"/>
          <p:nvPr/>
        </p:nvSpPr>
        <p:spPr>
          <a:xfrm>
            <a:off x="2916241" y="3141658"/>
            <a:ext cx="773116" cy="37782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algn="ctr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FFFFFF"/>
                </a:solidFill>
                <a:uFillTx/>
                <a:latin typeface="Georgia"/>
                <a:ea typeface="Microsoft YaHei"/>
              </a:rPr>
              <a:t>Hier –</a:t>
            </a:r>
          </a:p>
          <a:p>
            <a:pPr marL="0" marR="0" lvl="0" indent="0" algn="ctr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1" i="0" u="none" strike="noStrike" kern="1200" cap="none" spc="0" baseline="0">
                <a:solidFill>
                  <a:srgbClr val="FFFFFF"/>
                </a:solidFill>
                <a:uFillTx/>
                <a:latin typeface="Georgia"/>
                <a:ea typeface="Microsoft YaHei"/>
              </a:rPr>
              <a:t>bei mir 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7"/>
          <p:cNvSpPr/>
          <p:nvPr/>
        </p:nvSpPr>
        <p:spPr>
          <a:xfrm>
            <a:off x="250829" y="2636836"/>
            <a:ext cx="8642351" cy="215898"/>
          </a:xfrm>
          <a:prstGeom prst="rect">
            <a:avLst/>
          </a:prstGeom>
          <a:solidFill>
            <a:srgbClr val="FFFFFF"/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sp>
        <p:nvSpPr>
          <p:cNvPr id="3" name="Rectangle 1"/>
          <p:cNvSpPr txBox="1">
            <a:spLocks noGrp="1"/>
          </p:cNvSpPr>
          <p:nvPr>
            <p:ph type="title"/>
          </p:nvPr>
        </p:nvSpPr>
        <p:spPr>
          <a:xfrm>
            <a:off x="900117" y="1339852"/>
            <a:ext cx="7245348" cy="719139"/>
          </a:xfrm>
        </p:spPr>
        <p:txBody>
          <a:bodyPr anchor="ctr"/>
          <a:lstStyle/>
          <a:p>
            <a:pPr lvl="0" hangingPunct="1"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</a:pPr>
            <a:r>
              <a:rPr lang="de-DE" sz="2000">
                <a:latin typeface="Georgia"/>
              </a:rPr>
              <a:t>... aber wir besuchen Sie auch gerne persönlich vor Ort !</a:t>
            </a:r>
          </a:p>
        </p:txBody>
      </p:sp>
      <p:sp>
        <p:nvSpPr>
          <p:cNvPr id="4" name="Rectangle 4"/>
          <p:cNvSpPr/>
          <p:nvPr/>
        </p:nvSpPr>
        <p:spPr>
          <a:xfrm>
            <a:off x="1331915" y="1988838"/>
            <a:ext cx="5226052" cy="453650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1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		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Wingdings" pitchFamily="2"/>
              <a:buChar char="§"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1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Ing. Mag. Hannes Oberleitner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1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</a:t>
            </a: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Tel.: 0699 / 11 4000 20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1020, 1090 und 1200 Wien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 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1D1A"/>
              </a:buClr>
              <a:buSzPct val="100000"/>
              <a:buFont typeface="Wingdings"/>
              <a:buChar char="§"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1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Mag. Andreas Schuster </a:t>
            </a: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		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Tel.: 0699 / 13 4000 03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1030, 1040, 1050 und 1120 Wien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 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1D1A"/>
              </a:buClr>
              <a:buSzPct val="100000"/>
              <a:buFont typeface="Wingdings"/>
              <a:buChar char="§"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1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Mag</a:t>
            </a:r>
            <a:r>
              <a:rPr lang="de-AT" sz="1100" b="1" i="0" u="none" strike="noStrike" kern="1200" cap="none" spc="0" baseline="3000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a</a:t>
            </a:r>
            <a:r>
              <a:rPr lang="de-AT" sz="1200" b="1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. Angelika Brückner</a:t>
            </a: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			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Tel.: 0699 / 13 4000 15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1060, 1070 und 1080 Wien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 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1D1A"/>
              </a:buClr>
              <a:buSzPct val="100000"/>
              <a:buFont typeface="Wingdings"/>
              <a:buChar char="§"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1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Kurt Skopek</a:t>
            </a: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			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Tel.: 0699 / 13 4000 11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1100, 1110, 1140 und 1230 Wien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1200" b="0" i="0" u="none" strike="noStrike" kern="1200" cap="none" spc="0" baseline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1D1A"/>
              </a:buClr>
              <a:buSzPct val="100000"/>
              <a:buFont typeface="Wingdings"/>
              <a:buChar char="§"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1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Alfons Staber </a:t>
            </a: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			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Tel.:0699 / 11 4000 16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1130, 1150, 1160 und 1170 Wien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1200" b="0" i="0" u="none" strike="noStrike" kern="1200" cap="none" spc="0" baseline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1D1A"/>
              </a:buClr>
              <a:buSzPct val="100000"/>
              <a:buFont typeface="Wingdings"/>
              <a:buChar char="§"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1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Ing. Werner Prey</a:t>
            </a: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				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Tel.: 0699 / 11 4000 21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1180, 1190, 1210 und 1220 Wien</a:t>
            </a:r>
          </a:p>
          <a:p>
            <a:pPr marL="285750" marR="0" lvl="0" indent="-28575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 </a:t>
            </a:r>
          </a:p>
          <a:p>
            <a:pPr marL="285750" marR="0" lvl="0" indent="-285750" algn="l" defTabSz="449263" rtl="0" fontAlgn="auto" hangingPunct="1">
              <a:lnSpc>
                <a:spcPts val="219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1300" b="0" i="0" u="none" strike="noStrike" kern="1200" cap="none" spc="0" baseline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3" cstate="print">
            <a:lum bright="20000" contrast="-22000"/>
          </a:blip>
          <a:srcRect/>
          <a:stretch>
            <a:fillRect/>
          </a:stretch>
        </p:blipFill>
        <p:spPr>
          <a:xfrm>
            <a:off x="4932365" y="2492370"/>
            <a:ext cx="3527426" cy="32400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hteck 8"/>
          <p:cNvSpPr/>
          <p:nvPr/>
        </p:nvSpPr>
        <p:spPr>
          <a:xfrm>
            <a:off x="7308854" y="2349495"/>
            <a:ext cx="1835145" cy="3600450"/>
          </a:xfrm>
          <a:prstGeom prst="rect">
            <a:avLst/>
          </a:prstGeom>
          <a:solidFill>
            <a:srgbClr val="FFFFFF"/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1250954" y="1916116"/>
            <a:ext cx="7461247" cy="65563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l" defTabSz="449263" rtl="0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0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Wer wir sind ?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863595" y="2808286"/>
            <a:ext cx="7848596" cy="367188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/>
          <a:p>
            <a:pPr marL="285750" marR="0" lvl="1" indent="-28575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1D1A"/>
              </a:buClr>
              <a:buSzPct val="75000"/>
              <a:buFont typeface="Wingdings"/>
              <a:buChar char="§"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Die </a:t>
            </a:r>
            <a:r>
              <a:rPr lang="de-DE" sz="13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„Wirtschaftsagentur Wien. Ein Fond der Stadt</a:t>
            </a:r>
            <a:r>
              <a:rPr lang="de-DE" sz="1300" b="0" i="0" u="none" strike="noStrike" kern="1200" cap="none" spc="0" dirty="0" smtClean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Wien“</a:t>
            </a:r>
            <a:r>
              <a:rPr lang="de-DE" sz="13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</a:t>
            </a: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ist </a:t>
            </a:r>
            <a:r>
              <a:rPr lang="de-DE" sz="13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die Wirtschaftsförderungsstelle der </a:t>
            </a: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Stadt Wien</a:t>
            </a:r>
            <a:r>
              <a:rPr lang="de-DE" sz="13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.</a:t>
            </a:r>
          </a:p>
          <a:p>
            <a:pPr marL="285750" marR="0" lvl="1" indent="-28575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1D1A"/>
              </a:buClr>
              <a:buSzPct val="75000"/>
              <a:buFont typeface="Wingdings"/>
              <a:buChar char="§"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dirty="0" smtClean="0">
              <a:solidFill>
                <a:srgbClr val="000000"/>
              </a:solidFill>
              <a:latin typeface="Georgia"/>
              <a:ea typeface="ＭＳ Ｐゴシック"/>
            </a:endParaRPr>
          </a:p>
          <a:p>
            <a:pPr marL="285750" marR="0" lvl="1" indent="-28575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1D1A"/>
              </a:buClr>
              <a:buSzPct val="75000"/>
              <a:buFont typeface="Wingdings"/>
              <a:buChar char="§"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</a:t>
            </a: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Aufgabe ist die Stärkung der Wiener Unternehmen und deren Innovationskraft sowie die nachhaltige Modernisierung des Wirtschaftsstandortes, um  seine internationale Wettbewerbsfähigkeit </a:t>
            </a:r>
            <a:r>
              <a:rPr lang="de-DE" sz="13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auszubauen</a:t>
            </a:r>
            <a:endParaRPr lang="de-DE" sz="13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285750" marR="0" lvl="1" indent="-28575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285750" marR="0" lvl="1" indent="-28575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1D1A"/>
              </a:buClr>
              <a:buSzPct val="75000"/>
              <a:buFont typeface="Wingdings"/>
              <a:buChar char="§"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Die Wirtschaftsagentur Wien ist ein gemeinnütziger Fonds der Stadt Wien, gegründet 1982 von der Wiener Stadtverwaltung, der Wirtschaftskammer Wien sowie zwei Banken</a:t>
            </a:r>
          </a:p>
          <a:p>
            <a:pPr marL="285750" marR="0" lvl="1" indent="-28575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285750" marR="0" lvl="1" indent="-28575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1D1A"/>
              </a:buClr>
              <a:buSzPct val="75000"/>
              <a:buFont typeface="Wingdings"/>
              <a:buChar char="§"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Das Leistungsangebot umfasst:</a:t>
            </a:r>
          </a:p>
          <a:p>
            <a:pPr marL="285750" marR="0" lvl="1" indent="-28575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285750" marR="0" lvl="1" indent="-28575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- Förder-/Finanzierungsberatung von </a:t>
            </a:r>
            <a:r>
              <a:rPr lang="de-DE" sz="13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UnternehmerInnen</a:t>
            </a: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, </a:t>
            </a:r>
            <a:r>
              <a:rPr lang="de-DE" sz="13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GründerInnen</a:t>
            </a: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und </a:t>
            </a:r>
            <a:r>
              <a:rPr lang="de-DE" sz="13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InvestorInnen</a:t>
            </a:r>
            <a:endParaRPr lang="de-DE" sz="13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285750" marR="0" lvl="1" indent="-28575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- Abwicklung finanzieller Förderungen (2012 insgesamt 32,9 Millionen Euro, </a:t>
            </a:r>
            <a:r>
              <a:rPr lang="de-DE" sz="13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für  700  </a:t>
            </a: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Förderfälle)</a:t>
            </a:r>
          </a:p>
          <a:p>
            <a:pPr marL="285750" marR="0" lvl="1" indent="-28575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- Bereitstellung und Erschließung von Betriebsgrundstücken</a:t>
            </a:r>
          </a:p>
          <a:p>
            <a:pPr marL="285750" marR="0" lvl="1" indent="-28575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- Errichtung von Spezialimmobilien (</a:t>
            </a:r>
            <a:r>
              <a:rPr lang="de-DE" sz="13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Techbase</a:t>
            </a: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, Media </a:t>
            </a:r>
            <a:r>
              <a:rPr lang="de-DE" sz="13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Quarter</a:t>
            </a: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, IQ – </a:t>
            </a:r>
            <a:r>
              <a:rPr lang="de-DE" sz="13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Aspern</a:t>
            </a: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, Start </a:t>
            </a:r>
            <a:r>
              <a:rPr lang="de-DE" sz="13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up</a:t>
            </a: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Büros-</a:t>
            </a:r>
            <a:r>
              <a:rPr lang="de-DE" sz="13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Mingo</a:t>
            </a: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)</a:t>
            </a:r>
          </a:p>
          <a:p>
            <a:pPr marL="285750" marR="0" lvl="1" indent="-28575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- Allgemeines Unternehmerservice in Förder-/Finanzierungs- und Behördenfragen</a:t>
            </a:r>
          </a:p>
          <a:p>
            <a:pPr marL="285750" marR="0" lvl="1" indent="-28575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	- weltweites Standortmarketing für den Wirtschaftsstandort Wien</a:t>
            </a:r>
          </a:p>
          <a:p>
            <a:pPr marL="285750" marR="0" lvl="1" indent="-28575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5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6"/>
          <p:cNvSpPr/>
          <p:nvPr/>
        </p:nvSpPr>
        <p:spPr>
          <a:xfrm>
            <a:off x="179386" y="2205039"/>
            <a:ext cx="8785226" cy="1079504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sp>
        <p:nvSpPr>
          <p:cNvPr id="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2124078" y="692145"/>
            <a:ext cx="6480179" cy="654052"/>
          </a:xfrm>
        </p:spPr>
        <p:txBody>
          <a:bodyPr anchorCtr="1"/>
          <a:lstStyle/>
          <a:p>
            <a:pPr lvl="0" algn="ctr" hangingPunct="1"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  <a:tab pos="4343400" algn="l"/>
              </a:tabLst>
            </a:pPr>
            <a:r>
              <a:rPr lang="de-DE" sz="2000">
                <a:latin typeface="Georgia"/>
              </a:rPr>
              <a:t>Wirtschaftsagentur Wien. Ein Fonds der Stadt Wien  </a:t>
            </a:r>
            <a:r>
              <a:rPr lang="de-DE" sz="1400">
                <a:latin typeface="Georgia"/>
              </a:rPr>
              <a:t>[</a:t>
            </a:r>
            <a:r>
              <a:rPr lang="de-DE" sz="1400">
                <a:solidFill>
                  <a:srgbClr val="FF0000"/>
                </a:solidFill>
                <a:latin typeface="Georgia"/>
              </a:rPr>
              <a:t>WA, ZIT – GmbH, departure  Ges.m.b.h , 3420 AG</a:t>
            </a:r>
            <a:r>
              <a:rPr lang="de-DE" sz="1400">
                <a:latin typeface="Georgia"/>
              </a:rPr>
              <a:t>]</a:t>
            </a:r>
          </a:p>
        </p:txBody>
      </p:sp>
      <p:sp>
        <p:nvSpPr>
          <p:cNvPr id="4" name="Line 3"/>
          <p:cNvSpPr/>
          <p:nvPr/>
        </p:nvSpPr>
        <p:spPr>
          <a:xfrm>
            <a:off x="7378695" y="4292595"/>
            <a:ext cx="433389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1797" y="1989140"/>
            <a:ext cx="2520945" cy="4536201"/>
          </a:xfrm>
          <a:prstGeom prst="rect">
            <a:avLst/>
          </a:prstGeom>
          <a:solidFill>
            <a:srgbClr val="CEFEF1"/>
          </a:solidFill>
          <a:ln w="28437">
            <a:solidFill>
              <a:srgbClr val="000000"/>
            </a:solidFill>
            <a:prstDash val="solid"/>
            <a:miter/>
          </a:ln>
        </p:spPr>
        <p:txBody>
          <a:bodyPr vert="horz" wrap="square" lIns="90004" tIns="44997" rIns="90004" bIns="44997" anchor="t" anchorCtr="0" compatLnSpc="1">
            <a:spAutoFit/>
          </a:bodyPr>
          <a:lstStyle/>
          <a:p>
            <a:pPr marL="0" marR="0" lvl="0" indent="0" algn="ctr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4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IMMOBILIEN</a:t>
            </a:r>
          </a:p>
          <a:p>
            <a:pPr marL="0" marR="0" lvl="0" indent="0" algn="ctr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Betriebsflächen &amp; Zweckimmobilien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8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Stadtentwicklung  </a:t>
            </a:r>
            <a:r>
              <a:rPr lang="de-AT" sz="11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Aspern</a:t>
            </a: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–               Smart City - mit Gewerbeflächen </a:t>
            </a:r>
            <a:r>
              <a:rPr lang="de-AT" sz="11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Aspern</a:t>
            </a: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- </a:t>
            </a:r>
            <a:r>
              <a:rPr lang="de-AT" sz="1300" b="0" i="0" u="none" strike="noStrike" kern="1200" cap="none" spc="0" baseline="0" dirty="0">
                <a:solidFill>
                  <a:srgbClr val="FF0000"/>
                </a:solidFill>
                <a:uFillTx/>
                <a:latin typeface="Georgia"/>
                <a:ea typeface="ＭＳ Ｐゴシック"/>
              </a:rPr>
              <a:t>3420 AG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 dirty="0">
                <a:solidFill>
                  <a:srgbClr val="FF0000"/>
                </a:solidFill>
                <a:uFillTx/>
                <a:latin typeface="Georgia"/>
                <a:ea typeface="ＭＳ Ｐゴシック"/>
              </a:rPr>
              <a:t> </a:t>
            </a:r>
            <a:endParaRPr lang="de-AT" sz="800" b="0" i="0" u="none" strike="noStrike" kern="1200" cap="none" spc="0" baseline="0" dirty="0">
              <a:solidFill>
                <a:srgbClr val="FF0000"/>
              </a:solidFill>
              <a:uFillTx/>
              <a:latin typeface="Georgia"/>
              <a:ea typeface="ＭＳ Ｐゴシック"/>
            </a:endParaRP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Ailecgasse</a:t>
            </a: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1110 Wien  - </a:t>
            </a:r>
            <a:r>
              <a:rPr lang="de-AT" sz="1300" b="0" i="0" u="none" strike="noStrike" kern="1200" cap="none" spc="0" baseline="0" dirty="0">
                <a:solidFill>
                  <a:srgbClr val="FF0000"/>
                </a:solidFill>
                <a:uFillTx/>
                <a:latin typeface="Georgia"/>
                <a:ea typeface="ＭＳ Ｐゴシック"/>
              </a:rPr>
              <a:t>WA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8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Siebenhirten 1230 Wien - </a:t>
            </a:r>
            <a:r>
              <a:rPr lang="de-AT" sz="1300" b="0" i="0" u="none" strike="noStrike" kern="1200" cap="none" spc="0" baseline="0" dirty="0">
                <a:solidFill>
                  <a:srgbClr val="FF0000"/>
                </a:solidFill>
                <a:uFillTx/>
                <a:latin typeface="Georgia"/>
                <a:ea typeface="ＭＳ Ｐゴシック"/>
              </a:rPr>
              <a:t>WA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8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Innovationsquartier IQ-</a:t>
            </a:r>
            <a:r>
              <a:rPr lang="de-AT" sz="11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Aspern</a:t>
            </a: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- </a:t>
            </a:r>
            <a:r>
              <a:rPr lang="de-AT" sz="1300" b="0" i="0" u="none" strike="noStrike" kern="1200" cap="none" spc="0" baseline="0" dirty="0">
                <a:solidFill>
                  <a:srgbClr val="FF0000"/>
                </a:solidFill>
                <a:uFillTx/>
                <a:latin typeface="Georgia"/>
                <a:ea typeface="ＭＳ Ｐゴシック"/>
              </a:rPr>
              <a:t>WA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8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Techbase</a:t>
            </a: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1220 - </a:t>
            </a:r>
            <a:r>
              <a:rPr lang="de-AT" sz="1300" b="0" i="0" u="none" strike="noStrike" kern="1200" cap="none" spc="0" baseline="0" dirty="0">
                <a:solidFill>
                  <a:srgbClr val="FF0000"/>
                </a:solidFill>
                <a:uFillTx/>
                <a:latin typeface="Georgia"/>
                <a:ea typeface="ＭＳ Ｐゴシック"/>
              </a:rPr>
              <a:t>WA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8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MINGO – Start </a:t>
            </a:r>
            <a:r>
              <a:rPr lang="de-AT" sz="11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up</a:t>
            </a: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Büros an                 </a:t>
            </a:r>
            <a:r>
              <a:rPr lang="de-AT" sz="11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9 </a:t>
            </a: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Standorten - </a:t>
            </a:r>
            <a:r>
              <a:rPr lang="de-AT" sz="1300" b="0" i="0" u="none" strike="noStrike" kern="1200" cap="none" spc="0" baseline="0" dirty="0">
                <a:solidFill>
                  <a:srgbClr val="FF0000"/>
                </a:solidFill>
                <a:uFillTx/>
                <a:latin typeface="Georgia"/>
                <a:ea typeface="ＭＳ Ｐゴシック"/>
              </a:rPr>
              <a:t>WA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8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Mediaquarter</a:t>
            </a: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Marx – </a:t>
            </a:r>
            <a:r>
              <a:rPr lang="de-AT" sz="1300" b="0" i="0" u="none" strike="noStrike" kern="1200" cap="none" spc="0" baseline="0" dirty="0">
                <a:solidFill>
                  <a:srgbClr val="FF0000"/>
                </a:solidFill>
                <a:uFillTx/>
                <a:latin typeface="Georgia"/>
                <a:ea typeface="ＭＳ Ｐゴシック"/>
              </a:rPr>
              <a:t>ZIT GmbH</a:t>
            </a:r>
          </a:p>
        </p:txBody>
      </p:sp>
      <p:sp>
        <p:nvSpPr>
          <p:cNvPr id="6" name="Rectangle 5"/>
          <p:cNvSpPr/>
          <p:nvPr/>
        </p:nvSpPr>
        <p:spPr>
          <a:xfrm>
            <a:off x="3276596" y="1989140"/>
            <a:ext cx="2520945" cy="4525959"/>
          </a:xfrm>
          <a:prstGeom prst="rect">
            <a:avLst/>
          </a:prstGeom>
          <a:solidFill>
            <a:srgbClr val="FEE7CE"/>
          </a:solidFill>
          <a:ln w="28437">
            <a:solidFill>
              <a:srgbClr val="000000"/>
            </a:solidFill>
            <a:prstDash val="solid"/>
            <a:miter/>
          </a:ln>
        </p:spPr>
        <p:txBody>
          <a:bodyPr vert="horz" wrap="square" lIns="90004" tIns="44997" rIns="90004" bIns="44997" anchor="t" anchorCtr="0" compatLnSpc="1">
            <a:spAutoFit/>
          </a:bodyPr>
          <a:lstStyle/>
          <a:p>
            <a:pPr marL="0" marR="0" lvl="0" indent="0" algn="ctr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4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FÖRDERUNGEN</a:t>
            </a:r>
          </a:p>
          <a:p>
            <a:pPr marL="0" marR="0" lvl="0" indent="0" algn="ctr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Zuschussfördersystem</a:t>
            </a: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auf Wettbewerbs- &amp; Antragsbasis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* Technologieförderungen abgewickelt durch die </a:t>
            </a:r>
            <a:r>
              <a:rPr lang="de-AT" sz="1300" b="0" i="0" u="none" strike="noStrike" kern="1200" cap="none" spc="0" baseline="0" dirty="0">
                <a:solidFill>
                  <a:srgbClr val="FF0000"/>
                </a:solidFill>
                <a:uFillTx/>
                <a:latin typeface="Georgia"/>
                <a:ea typeface="ＭＳ Ｐゴシック"/>
              </a:rPr>
              <a:t>ZIT GmbH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-"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Zuschüsse für     Technologieentwicklungen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11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* </a:t>
            </a:r>
            <a:r>
              <a:rPr lang="de-AT" sz="11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Creativ</a:t>
            </a: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Industries abgewickelt durch die </a:t>
            </a:r>
            <a:r>
              <a:rPr lang="de-AT" sz="1300" b="0" i="0" u="none" strike="noStrike" kern="1200" cap="none" spc="0" baseline="0" dirty="0" err="1">
                <a:solidFill>
                  <a:srgbClr val="FF0000"/>
                </a:solidFill>
                <a:uFillTx/>
                <a:latin typeface="Georgia"/>
                <a:ea typeface="ＭＳ Ｐゴシック"/>
              </a:rPr>
              <a:t>departure</a:t>
            </a: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</a:t>
            </a:r>
            <a:r>
              <a:rPr lang="de-AT" sz="1300" b="0" i="0" u="none" strike="noStrike" kern="1200" cap="none" spc="0" baseline="0" dirty="0">
                <a:solidFill>
                  <a:srgbClr val="FF0000"/>
                </a:solidFill>
                <a:uFillTx/>
                <a:latin typeface="Georgia"/>
                <a:ea typeface="ＭＳ Ｐゴシック"/>
              </a:rPr>
              <a:t>GesmbH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- Zuschüsse für themenspezifische Projektentwicklungen im Bereich </a:t>
            </a:r>
            <a:r>
              <a:rPr lang="de-AT" sz="11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Creativ</a:t>
            </a: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Industries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11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* </a:t>
            </a:r>
            <a:r>
              <a:rPr lang="de-AT" sz="11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dzt</a:t>
            </a: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.  </a:t>
            </a:r>
            <a:r>
              <a:rPr lang="de-AT" sz="11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10 </a:t>
            </a: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Förderinstrumente auf     </a:t>
            </a:r>
            <a:r>
              <a:rPr lang="de-AT" sz="1100" b="0" i="0" u="none" strike="noStrike" kern="1200" cap="none" spc="0" baseline="0" dirty="0" err="1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Zuschussbasis</a:t>
            </a: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   abgewickelt durch </a:t>
            </a:r>
            <a:r>
              <a:rPr lang="de-AT" sz="1300" b="0" i="0" u="none" strike="noStrike" kern="1200" cap="none" spc="0" baseline="0" dirty="0">
                <a:solidFill>
                  <a:srgbClr val="FF0000"/>
                </a:solidFill>
                <a:uFillTx/>
                <a:latin typeface="Georgia"/>
                <a:ea typeface="ＭＳ Ｐゴシック"/>
              </a:rPr>
              <a:t>Wirtschaftsagentur Wien</a:t>
            </a:r>
            <a:endParaRPr lang="de-AT" sz="13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 dirty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- Investitionsförderungen für gewerbliche und industrielle Unternehmungen in Wien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11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56326" y="1989140"/>
            <a:ext cx="2449513" cy="4536210"/>
          </a:xfrm>
          <a:prstGeom prst="rect">
            <a:avLst/>
          </a:prstGeom>
          <a:solidFill>
            <a:srgbClr val="CEEFFE"/>
          </a:solidFill>
          <a:ln w="28437">
            <a:solidFill>
              <a:srgbClr val="000000"/>
            </a:solidFill>
            <a:prstDash val="solid"/>
            <a:miter/>
          </a:ln>
        </p:spPr>
        <p:txBody>
          <a:bodyPr vert="horz" wrap="square" lIns="90004" tIns="44997" rIns="90004" bIns="44997" anchor="t" anchorCtr="0" compatLnSpc="1">
            <a:spAutoFit/>
          </a:bodyPr>
          <a:lstStyle/>
          <a:p>
            <a:pPr marL="0" marR="0" lvl="0" indent="0" algn="ctr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4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SERVICE &amp; BERATUNG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* Informationszentrum der </a:t>
            </a:r>
            <a:r>
              <a:rPr lang="de-AT" sz="1300" b="0" i="0" u="none" strike="noStrike" kern="1200" cap="none" spc="0" baseline="0">
                <a:solidFill>
                  <a:srgbClr val="FF0000"/>
                </a:solidFill>
                <a:uFillTx/>
                <a:latin typeface="Georgia"/>
                <a:ea typeface="ＭＳ Ｐゴシック"/>
              </a:rPr>
              <a:t>WA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- Förderungen / Finanzierung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* RWS - Regionales Wirtsch. Service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-"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Unternehmensbetreuung vor Ort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* Frauenservice - </a:t>
            </a:r>
            <a:r>
              <a:rPr lang="de-AT" sz="1300" b="0" i="0" u="none" strike="noStrike" kern="1200" cap="none" spc="0" baseline="0">
                <a:solidFill>
                  <a:srgbClr val="FF0000"/>
                </a:solidFill>
                <a:uFillTx/>
                <a:latin typeface="Georgia"/>
                <a:ea typeface="ＭＳ Ｐゴシック"/>
              </a:rPr>
              <a:t>WA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-"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GründerInnenservice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* Mingo – Gründerservice - </a:t>
            </a:r>
            <a:r>
              <a:rPr lang="de-AT" sz="1300" b="0" i="0" u="none" strike="noStrike" kern="1200" cap="none" spc="0" baseline="0">
                <a:solidFill>
                  <a:srgbClr val="FF0000"/>
                </a:solidFill>
                <a:uFillTx/>
                <a:latin typeface="Georgia"/>
                <a:ea typeface="ＭＳ Ｐゴシック"/>
              </a:rPr>
              <a:t>WA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- Gründer / Migrationshintergrund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* Cluster Wien - </a:t>
            </a:r>
            <a:r>
              <a:rPr lang="de-AT" sz="1300" b="0" i="0" u="none" strike="noStrike" kern="1200" cap="none" spc="0" baseline="0">
                <a:solidFill>
                  <a:srgbClr val="FF0000"/>
                </a:solidFill>
                <a:uFillTx/>
                <a:latin typeface="Georgia"/>
                <a:ea typeface="ＭＳ Ｐゴシック"/>
              </a:rPr>
              <a:t>WA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-"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Mobilitäts-,  IT-,  Umweltcluster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* Internationales Investorenservice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- Expatcenter, Intern. Standortwerb.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* Life Sciences  Vienna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-"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Biotechnologie und med. Technik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* Inits</a:t>
            </a:r>
          </a:p>
          <a:p>
            <a:pPr marL="0" marR="0" lvl="0" indent="0" algn="l" defTabSz="449263" rtl="0" fontAlgn="auto" hangingPunct="1">
              <a:lnSpc>
                <a:spcPct val="85000"/>
              </a:lnSpc>
              <a:spcBef>
                <a:spcPts val="90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1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  <a:ea typeface="ＭＳ Ｐゴシック"/>
              </a:rPr>
              <a:t>- Universitäres Gründerservice</a:t>
            </a:r>
          </a:p>
        </p:txBody>
      </p:sp>
      <p:cxnSp>
        <p:nvCxnSpPr>
          <p:cNvPr id="8" name="Gerade Verbindung mit Pfeil 8"/>
          <p:cNvCxnSpPr/>
          <p:nvPr/>
        </p:nvCxnSpPr>
        <p:spPr>
          <a:xfrm flipH="1">
            <a:off x="1763713" y="1268409"/>
            <a:ext cx="1439859" cy="647707"/>
          </a:xfrm>
          <a:prstGeom prst="straightConnector1">
            <a:avLst/>
          </a:prstGeom>
          <a:noFill/>
          <a:ln w="9528">
            <a:solidFill>
              <a:srgbClr val="000000"/>
            </a:solidFill>
            <a:prstDash val="solid"/>
            <a:round/>
            <a:tailEnd type="arrow"/>
          </a:ln>
        </p:spPr>
      </p:cxnSp>
      <p:cxnSp>
        <p:nvCxnSpPr>
          <p:cNvPr id="9" name="Gerade Verbindung mit Pfeil 16"/>
          <p:cNvCxnSpPr/>
          <p:nvPr/>
        </p:nvCxnSpPr>
        <p:spPr>
          <a:xfrm>
            <a:off x="5940427" y="1341433"/>
            <a:ext cx="1368427" cy="576264"/>
          </a:xfrm>
          <a:prstGeom prst="straightConnector1">
            <a:avLst/>
          </a:prstGeom>
          <a:noFill/>
          <a:ln w="9528">
            <a:solidFill>
              <a:srgbClr val="000000"/>
            </a:solidFill>
            <a:prstDash val="solid"/>
            <a:round/>
            <a:tailEnd type="arrow"/>
          </a:ln>
        </p:spPr>
      </p:cxnSp>
      <p:cxnSp>
        <p:nvCxnSpPr>
          <p:cNvPr id="10" name="Gerade Verbindung mit Pfeil 22"/>
          <p:cNvCxnSpPr/>
          <p:nvPr/>
        </p:nvCxnSpPr>
        <p:spPr>
          <a:xfrm>
            <a:off x="4427533" y="1341433"/>
            <a:ext cx="0" cy="576264"/>
          </a:xfrm>
          <a:prstGeom prst="straightConnector1">
            <a:avLst/>
          </a:prstGeom>
          <a:noFill/>
          <a:ln w="9528">
            <a:solidFill>
              <a:srgbClr val="000000"/>
            </a:solidFill>
            <a:prstDash val="solid"/>
            <a:round/>
            <a:tailEnd type="arrow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36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908175" y="1125538"/>
            <a:ext cx="6408738" cy="431800"/>
          </a:xfrm>
        </p:spPr>
        <p:txBody>
          <a:bodyPr/>
          <a:lstStyle/>
          <a:p>
            <a:pPr algn="ctr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de-DE" sz="2000" smtClean="0">
                <a:latin typeface="Georgia" charset="0"/>
              </a:rPr>
              <a:t>Position in der regionalen Wirtschaftsförderung</a:t>
            </a:r>
          </a:p>
        </p:txBody>
      </p:sp>
      <p:graphicFrame>
        <p:nvGraphicFramePr>
          <p:cNvPr id="8197" name="Group 5"/>
          <p:cNvGraphicFramePr>
            <a:graphicFrameLocks noGrp="1"/>
          </p:cNvGraphicFramePr>
          <p:nvPr/>
        </p:nvGraphicFramePr>
        <p:xfrm>
          <a:off x="1115616" y="1844824"/>
          <a:ext cx="7058025" cy="3854451"/>
        </p:xfrm>
        <a:graphic>
          <a:graphicData uri="http://schemas.openxmlformats.org/drawingml/2006/table">
            <a:tbl>
              <a:tblPr/>
              <a:tblGrid>
                <a:gridCol w="1439862"/>
                <a:gridCol w="1354138"/>
                <a:gridCol w="1397000"/>
                <a:gridCol w="1397000"/>
                <a:gridCol w="1470025"/>
              </a:tblGrid>
              <a:tr h="18716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Austria Wirtschafts-</a:t>
                      </a:r>
                      <a:r>
                        <a:rPr kumimoji="0" lang="de-AT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service</a:t>
                      </a: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 (AWS)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Österr. Hotel- und Tourismusbank (ÖHT)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Arbeitsmarkt-</a:t>
                      </a:r>
                      <a:r>
                        <a:rPr kumimoji="0" lang="de-AT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service</a:t>
                      </a: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 (AMS)</a:t>
                      </a:r>
                    </a:p>
                  </a:txBody>
                  <a:tcPr marL="90000" marR="90000" marT="53730" marB="46800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Austria Wirtschaftsservice (AWS)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Österr. Hotel- und Tourismusbank (ÖHT)</a:t>
                      </a:r>
                    </a:p>
                  </a:txBody>
                  <a:tcPr marL="90000" marR="90000" marT="5373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ERP-Fonds  (gemeinsame Geschäftsführung mit der AWS)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Mikrokredit (BMASK)</a:t>
                      </a:r>
                    </a:p>
                  </a:txBody>
                  <a:tcPr marL="90000" marR="90000" marT="5373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AWS  Mittelstands-</a:t>
                      </a:r>
                      <a:r>
                        <a:rPr kumimoji="0" lang="de-AT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fonds</a:t>
                      </a:r>
                      <a:endParaRPr kumimoji="0" lang="de-A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charset="0"/>
                        <a:ea typeface="ＭＳ Ｐゴシック" charset="-128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i2-die Börse für Business Angels (AWS)</a:t>
                      </a:r>
                    </a:p>
                  </a:txBody>
                  <a:tcPr marL="90000" marR="90000" marT="5373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Austria Wirtschafts-</a:t>
                      </a:r>
                      <a:r>
                        <a:rPr kumimoji="0" lang="de-AT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service</a:t>
                      </a: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 (AWS)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Österr. Hotel- und Tourismusbank (ÖHT)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Arbeitsmarkt-</a:t>
                      </a:r>
                      <a:r>
                        <a:rPr kumimoji="0" lang="de-AT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service</a:t>
                      </a: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 (AMS)</a:t>
                      </a:r>
                    </a:p>
                  </a:txBody>
                  <a:tcPr marL="90000" marR="90000" marT="5373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27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Wirtschaftsagen-tur  Wien, ZIT und departure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Wirtschaftskammer Wien (WKW)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Wr. Arbeitnehmer-Innen Förderungs-fonds (WAFF)</a:t>
                      </a:r>
                    </a:p>
                  </a:txBody>
                  <a:tcPr marL="90000" marR="90000" marT="53730" marB="46800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Wiener Kredit-bürgschaftsgesell-</a:t>
                      </a:r>
                      <a:r>
                        <a:rPr kumimoji="0" lang="de-AT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schaft</a:t>
                      </a: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 (WKBG)</a:t>
                      </a:r>
                    </a:p>
                  </a:txBody>
                  <a:tcPr marL="90000" marR="90000" marT="5373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endParaRPr kumimoji="0" lang="de-AT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charset="0"/>
                        <a:ea typeface="ＭＳ Ｐゴシック" charset="-128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Wirtschafts-kammer Wien (WKW)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endParaRPr kumimoji="0" lang="de-A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charset="0"/>
                        <a:ea typeface="ＭＳ Ｐゴシック" charset="-128"/>
                      </a:endParaRPr>
                    </a:p>
                  </a:txBody>
                  <a:tcPr marL="90000" marR="90000" marT="5373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Kapital-</a:t>
                      </a:r>
                      <a:r>
                        <a:rPr kumimoji="0" lang="de-AT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Beteiligungs</a:t>
                      </a: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 AG (KABAG)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Wiener Risiko-</a:t>
                      </a:r>
                      <a:r>
                        <a:rPr kumimoji="0" lang="de-AT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kapitalfonds</a:t>
                      </a: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 (WRKF)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Wiener Wachs-</a:t>
                      </a:r>
                      <a:r>
                        <a:rPr kumimoji="0" lang="de-AT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tumsfonds</a:t>
                      </a: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 </a:t>
                      </a:r>
                      <a:endParaRPr kumimoji="0" lang="de-A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orgia" charset="0"/>
                        <a:ea typeface="ＭＳ Ｐゴシック" charset="-128"/>
                      </a:endParaRPr>
                    </a:p>
                  </a:txBody>
                  <a:tcPr marL="90000" marR="90000" marT="5373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Wirtschaftsagen-</a:t>
                      </a:r>
                      <a:r>
                        <a:rPr kumimoji="0" lang="de-AT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tur</a:t>
                      </a:r>
                      <a:r>
                        <a:rPr kumimoji="0" lang="de-A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  Wien, ZIT und </a:t>
                      </a:r>
                      <a:r>
                        <a:rPr kumimoji="0" lang="de-AT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departure</a:t>
                      </a:r>
                      <a:endParaRPr kumimoji="0" lang="de-A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orgia" charset="0"/>
                        <a:ea typeface="ＭＳ Ｐゴシック" charset="-128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363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de-A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  <a:ea typeface="ＭＳ Ｐゴシック" charset="-128"/>
                        </a:rPr>
                        <a:t>Wirtschaftskammer Wien (WKW)</a:t>
                      </a:r>
                    </a:p>
                  </a:txBody>
                  <a:tcPr marL="90000" marR="90000" marT="53730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44" name="Line 43"/>
          <p:cNvSpPr>
            <a:spLocks noChangeShapeType="1"/>
          </p:cNvSpPr>
          <p:nvPr/>
        </p:nvSpPr>
        <p:spPr bwMode="auto">
          <a:xfrm>
            <a:off x="7378700" y="4292600"/>
            <a:ext cx="433388" cy="1588"/>
          </a:xfrm>
          <a:prstGeom prst="line">
            <a:avLst/>
          </a:prstGeom>
          <a:noFill/>
          <a:ln w="9360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8217" name="Rectangle 44"/>
          <p:cNvSpPr>
            <a:spLocks noChangeArrowheads="1"/>
          </p:cNvSpPr>
          <p:nvPr/>
        </p:nvSpPr>
        <p:spPr bwMode="auto">
          <a:xfrm>
            <a:off x="468313" y="1484313"/>
            <a:ext cx="1150937" cy="3746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85000"/>
              </a:lnSpc>
              <a:spcBef>
                <a:spcPts val="900"/>
              </a:spcBef>
              <a:tabLst>
                <a:tab pos="723900" algn="l"/>
              </a:tabLst>
              <a:defRPr/>
            </a:pPr>
            <a:r>
              <a:rPr lang="de-AT" sz="1100" b="1" dirty="0">
                <a:solidFill>
                  <a:srgbClr val="000000"/>
                </a:solidFill>
                <a:latin typeface="Georgia" charset="0"/>
                <a:ea typeface="ＭＳ Ｐゴシック" charset="-128"/>
              </a:rPr>
              <a:t>Dimension</a:t>
            </a:r>
            <a:r>
              <a:rPr lang="de-AT" sz="1100" dirty="0">
                <a:solidFill>
                  <a:srgbClr val="000000"/>
                </a:solidFill>
                <a:latin typeface="Georgia" charset="0"/>
                <a:ea typeface="ＭＳ Ｐゴシック" charset="-128"/>
              </a:rPr>
              <a:t> </a:t>
            </a:r>
            <a:r>
              <a:rPr lang="de-AT" sz="1100" b="1" dirty="0">
                <a:solidFill>
                  <a:srgbClr val="000000"/>
                </a:solidFill>
                <a:latin typeface="Georgia" charset="0"/>
                <a:ea typeface="ＭＳ Ｐゴシック" charset="-128"/>
              </a:rPr>
              <a:t>Förderträger</a:t>
            </a:r>
          </a:p>
        </p:txBody>
      </p:sp>
      <p:sp>
        <p:nvSpPr>
          <p:cNvPr id="5146" name="Rectangle 45"/>
          <p:cNvSpPr>
            <a:spLocks noChangeArrowheads="1"/>
          </p:cNvSpPr>
          <p:nvPr/>
        </p:nvSpPr>
        <p:spPr bwMode="auto">
          <a:xfrm rot="10800000">
            <a:off x="611188" y="2276475"/>
            <a:ext cx="322262" cy="935038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vert="eaVert" lIns="90000" tIns="45000" rIns="90000" bIns="45000" anchor="b">
            <a:spAutoFit/>
          </a:bodyPr>
          <a:lstStyle/>
          <a:p>
            <a:pPr algn="ctr" rtl="1">
              <a:lnSpc>
                <a:spcPct val="85000"/>
              </a:lnSpc>
              <a:spcBef>
                <a:spcPts val="900"/>
              </a:spcBef>
            </a:pPr>
            <a:r>
              <a:rPr lang="de-AT" sz="1100" b="1">
                <a:solidFill>
                  <a:srgbClr val="000000"/>
                </a:solidFill>
                <a:latin typeface="Georgia" charset="0"/>
                <a:ea typeface="ＭＳ Ｐゴシック" charset="-128"/>
              </a:rPr>
              <a:t>Bund</a:t>
            </a:r>
            <a:r>
              <a:rPr lang="de-AT" sz="1100">
                <a:solidFill>
                  <a:srgbClr val="000000"/>
                </a:solidFill>
                <a:latin typeface="Georgia" charset="0"/>
                <a:ea typeface="ＭＳ Ｐゴシック" charset="-128"/>
              </a:rPr>
              <a:t> </a:t>
            </a:r>
          </a:p>
        </p:txBody>
      </p:sp>
      <p:sp>
        <p:nvSpPr>
          <p:cNvPr id="5147" name="Rectangle 46"/>
          <p:cNvSpPr>
            <a:spLocks noChangeArrowheads="1"/>
          </p:cNvSpPr>
          <p:nvPr/>
        </p:nvSpPr>
        <p:spPr bwMode="auto">
          <a:xfrm rot="10800000">
            <a:off x="611188" y="4076700"/>
            <a:ext cx="322262" cy="935038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vert="eaVert" lIns="90000" tIns="45000" rIns="90000" bIns="45000" anchor="b">
            <a:spAutoFit/>
          </a:bodyPr>
          <a:lstStyle/>
          <a:p>
            <a:pPr algn="ctr" rtl="1" hangingPunct="1">
              <a:lnSpc>
                <a:spcPct val="85000"/>
              </a:lnSpc>
              <a:spcBef>
                <a:spcPts val="900"/>
              </a:spcBef>
            </a:pPr>
            <a:r>
              <a:rPr lang="de-AT" sz="1100" b="1">
                <a:solidFill>
                  <a:srgbClr val="000000"/>
                </a:solidFill>
                <a:latin typeface="Georgia" charset="0"/>
                <a:ea typeface="ＭＳ Ｐゴシック" charset="-128"/>
              </a:rPr>
              <a:t>Land</a:t>
            </a:r>
          </a:p>
        </p:txBody>
      </p:sp>
      <p:sp>
        <p:nvSpPr>
          <p:cNvPr id="5148" name="Rectangle 47"/>
          <p:cNvSpPr>
            <a:spLocks noChangeArrowheads="1"/>
          </p:cNvSpPr>
          <p:nvPr/>
        </p:nvSpPr>
        <p:spPr bwMode="auto">
          <a:xfrm>
            <a:off x="1187450" y="5734050"/>
            <a:ext cx="1008063" cy="51752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>
              <a:lnSpc>
                <a:spcPct val="85000"/>
              </a:lnSpc>
              <a:spcBef>
                <a:spcPts val="900"/>
              </a:spcBef>
              <a:tabLst>
                <a:tab pos="723900" algn="l"/>
              </a:tabLst>
            </a:pPr>
            <a:r>
              <a:rPr lang="de-AT" sz="1100" b="1">
                <a:solidFill>
                  <a:srgbClr val="000000"/>
                </a:solidFill>
                <a:latin typeface="Georgia" charset="0"/>
                <a:ea typeface="ＭＳ Ｐゴシック" charset="-128"/>
              </a:rPr>
              <a:t>Nicht rück-zahlbare Zuschüsse</a:t>
            </a:r>
          </a:p>
        </p:txBody>
      </p:sp>
      <p:sp>
        <p:nvSpPr>
          <p:cNvPr id="5149" name="Rectangle 48"/>
          <p:cNvSpPr>
            <a:spLocks noChangeArrowheads="1"/>
          </p:cNvSpPr>
          <p:nvPr/>
        </p:nvSpPr>
        <p:spPr bwMode="auto">
          <a:xfrm>
            <a:off x="2482850" y="5734050"/>
            <a:ext cx="1295400" cy="51752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>
              <a:lnSpc>
                <a:spcPct val="85000"/>
              </a:lnSpc>
              <a:spcBef>
                <a:spcPts val="900"/>
              </a:spcBef>
              <a:tabLst>
                <a:tab pos="723900" algn="l"/>
              </a:tabLst>
            </a:pPr>
            <a:r>
              <a:rPr lang="de-AT" sz="1100" b="1">
                <a:solidFill>
                  <a:srgbClr val="000000"/>
                </a:solidFill>
                <a:latin typeface="Georgia" charset="0"/>
                <a:ea typeface="ＭＳ Ｐゴシック" charset="-128"/>
              </a:rPr>
              <a:t>Haftungsüber-nahmen bzw. Garantien</a:t>
            </a:r>
          </a:p>
        </p:txBody>
      </p:sp>
      <p:sp>
        <p:nvSpPr>
          <p:cNvPr id="5150" name="Rectangle 49"/>
          <p:cNvSpPr>
            <a:spLocks noChangeArrowheads="1"/>
          </p:cNvSpPr>
          <p:nvPr/>
        </p:nvSpPr>
        <p:spPr bwMode="auto">
          <a:xfrm>
            <a:off x="3851275" y="5734050"/>
            <a:ext cx="1511300" cy="51752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85000"/>
              </a:lnSpc>
              <a:spcBef>
                <a:spcPts val="900"/>
              </a:spcBef>
              <a:tabLst>
                <a:tab pos="723900" algn="l"/>
                <a:tab pos="1447800" algn="l"/>
              </a:tabLst>
            </a:pPr>
            <a:r>
              <a:rPr lang="de-AT" sz="1100" b="1">
                <a:solidFill>
                  <a:srgbClr val="000000"/>
                </a:solidFill>
                <a:latin typeface="Georgia" charset="0"/>
                <a:ea typeface="ＭＳ Ｐゴシック" charset="-128"/>
              </a:rPr>
              <a:t>Zinszuschüsse bzw. zinsgünstige Kredite</a:t>
            </a:r>
          </a:p>
        </p:txBody>
      </p:sp>
      <p:sp>
        <p:nvSpPr>
          <p:cNvPr id="5151" name="Rectangle 50"/>
          <p:cNvSpPr>
            <a:spLocks noChangeArrowheads="1"/>
          </p:cNvSpPr>
          <p:nvPr/>
        </p:nvSpPr>
        <p:spPr bwMode="auto">
          <a:xfrm>
            <a:off x="5435600" y="5734050"/>
            <a:ext cx="1150938" cy="37465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85000"/>
              </a:lnSpc>
              <a:spcBef>
                <a:spcPts val="900"/>
              </a:spcBef>
              <a:tabLst>
                <a:tab pos="723900" algn="l"/>
              </a:tabLst>
            </a:pPr>
            <a:r>
              <a:rPr lang="de-AT" sz="1100" b="1">
                <a:solidFill>
                  <a:srgbClr val="000000"/>
                </a:solidFill>
                <a:latin typeface="Georgia" charset="0"/>
                <a:ea typeface="ＭＳ Ｐゴシック" charset="-128"/>
              </a:rPr>
              <a:t>Beteiligungs-kapital</a:t>
            </a:r>
          </a:p>
        </p:txBody>
      </p:sp>
      <p:sp>
        <p:nvSpPr>
          <p:cNvPr id="5152" name="Rectangle 51"/>
          <p:cNvSpPr>
            <a:spLocks noChangeArrowheads="1"/>
          </p:cNvSpPr>
          <p:nvPr/>
        </p:nvSpPr>
        <p:spPr bwMode="auto">
          <a:xfrm>
            <a:off x="6732588" y="5734050"/>
            <a:ext cx="1150937" cy="37465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85000"/>
              </a:lnSpc>
              <a:spcBef>
                <a:spcPts val="900"/>
              </a:spcBef>
              <a:tabLst>
                <a:tab pos="723900" algn="l"/>
              </a:tabLst>
            </a:pPr>
            <a:r>
              <a:rPr lang="de-AT" sz="1100" b="1">
                <a:solidFill>
                  <a:srgbClr val="000000"/>
                </a:solidFill>
                <a:latin typeface="Georgia" charset="0"/>
                <a:ea typeface="ＭＳ Ｐゴシック" charset="-128"/>
              </a:rPr>
              <a:t>Beratungs-leistungen</a:t>
            </a:r>
          </a:p>
        </p:txBody>
      </p:sp>
      <p:sp>
        <p:nvSpPr>
          <p:cNvPr id="8225" name="Rectangle 52"/>
          <p:cNvSpPr>
            <a:spLocks noChangeArrowheads="1"/>
          </p:cNvSpPr>
          <p:nvPr/>
        </p:nvSpPr>
        <p:spPr bwMode="auto">
          <a:xfrm>
            <a:off x="7812088" y="5445125"/>
            <a:ext cx="971550" cy="5175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85000"/>
              </a:lnSpc>
              <a:spcBef>
                <a:spcPts val="900"/>
              </a:spcBef>
              <a:tabLst>
                <a:tab pos="723900" algn="l"/>
              </a:tabLst>
              <a:defRPr/>
            </a:pPr>
            <a:r>
              <a:rPr lang="de-AT" sz="1100" b="1" dirty="0">
                <a:solidFill>
                  <a:srgbClr val="000000"/>
                </a:solidFill>
                <a:latin typeface="Georgia" charset="0"/>
                <a:ea typeface="ＭＳ Ｐゴシック" charset="-128"/>
              </a:rPr>
              <a:t>Dimension</a:t>
            </a:r>
            <a:r>
              <a:rPr lang="de-AT" sz="1100" dirty="0">
                <a:solidFill>
                  <a:srgbClr val="000000"/>
                </a:solidFill>
                <a:latin typeface="Georgia" charset="0"/>
                <a:ea typeface="ＭＳ Ｐゴシック" charset="-128"/>
              </a:rPr>
              <a:t> </a:t>
            </a:r>
            <a:r>
              <a:rPr lang="de-AT" sz="1100" b="1" dirty="0">
                <a:solidFill>
                  <a:srgbClr val="000000"/>
                </a:solidFill>
                <a:latin typeface="Georgia" charset="0"/>
                <a:ea typeface="ＭＳ Ｐゴシック" charset="-128"/>
              </a:rPr>
              <a:t>Fördertyp</a:t>
            </a:r>
            <a:r>
              <a:rPr lang="de-AT" sz="1100" dirty="0">
                <a:solidFill>
                  <a:srgbClr val="000000"/>
                </a:solidFill>
                <a:latin typeface="Georgia" charset="0"/>
                <a:ea typeface="ＭＳ Ｐゴシック" charset="-128"/>
              </a:rPr>
              <a:t> </a:t>
            </a:r>
          </a:p>
        </p:txBody>
      </p:sp>
      <p:sp>
        <p:nvSpPr>
          <p:cNvPr id="5154" name="Rectangle 53"/>
          <p:cNvSpPr>
            <a:spLocks noChangeArrowheads="1"/>
          </p:cNvSpPr>
          <p:nvPr/>
        </p:nvSpPr>
        <p:spPr bwMode="auto">
          <a:xfrm>
            <a:off x="3419475" y="6308725"/>
            <a:ext cx="2016125" cy="260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</a:tabLst>
            </a:pPr>
            <a:r>
              <a:rPr lang="de-AT" sz="1100" b="1">
                <a:latin typeface="Georgia" charset="0"/>
                <a:ea typeface="ＭＳ Ｐゴシック" charset="-128"/>
              </a:rPr>
              <a:t>Förderinstrumente</a:t>
            </a:r>
          </a:p>
        </p:txBody>
      </p:sp>
      <p:cxnSp>
        <p:nvCxnSpPr>
          <p:cNvPr id="5155" name="Gerade Verbindung mit Pfeil 17"/>
          <p:cNvCxnSpPr>
            <a:cxnSpLocks noChangeShapeType="1"/>
          </p:cNvCxnSpPr>
          <p:nvPr/>
        </p:nvCxnSpPr>
        <p:spPr bwMode="auto">
          <a:xfrm>
            <a:off x="5148263" y="6453188"/>
            <a:ext cx="28797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56" name="Gerade Verbindung mit Pfeil 21"/>
          <p:cNvCxnSpPr>
            <a:cxnSpLocks noChangeShapeType="1"/>
          </p:cNvCxnSpPr>
          <p:nvPr/>
        </p:nvCxnSpPr>
        <p:spPr bwMode="auto">
          <a:xfrm flipH="1">
            <a:off x="971550" y="6453188"/>
            <a:ext cx="273685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57" name="Gerade Verbindung mit Pfeil 23"/>
          <p:cNvCxnSpPr>
            <a:cxnSpLocks noChangeShapeType="1"/>
          </p:cNvCxnSpPr>
          <p:nvPr/>
        </p:nvCxnSpPr>
        <p:spPr bwMode="auto">
          <a:xfrm>
            <a:off x="755650" y="4724400"/>
            <a:ext cx="0" cy="9366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58" name="Gerade Verbindung mit Pfeil 27"/>
          <p:cNvCxnSpPr>
            <a:cxnSpLocks noChangeShapeType="1"/>
          </p:cNvCxnSpPr>
          <p:nvPr/>
        </p:nvCxnSpPr>
        <p:spPr bwMode="auto">
          <a:xfrm flipV="1">
            <a:off x="755650" y="3644900"/>
            <a:ext cx="0" cy="647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59" name="Gerade Verbindung mit Pfeil 31"/>
          <p:cNvCxnSpPr>
            <a:cxnSpLocks noChangeShapeType="1"/>
          </p:cNvCxnSpPr>
          <p:nvPr/>
        </p:nvCxnSpPr>
        <p:spPr bwMode="auto">
          <a:xfrm>
            <a:off x="755650" y="2997200"/>
            <a:ext cx="0" cy="647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60" name="Gerade Verbindung mit Pfeil 33"/>
          <p:cNvCxnSpPr>
            <a:cxnSpLocks noChangeShapeType="1"/>
          </p:cNvCxnSpPr>
          <p:nvPr/>
        </p:nvCxnSpPr>
        <p:spPr bwMode="auto">
          <a:xfrm flipV="1">
            <a:off x="755650" y="1844675"/>
            <a:ext cx="0" cy="647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30" y="188641"/>
            <a:ext cx="1320144" cy="648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Grp="1"/>
          </p:cNvSpPr>
          <p:nvPr>
            <p:ph type="title"/>
          </p:nvPr>
        </p:nvSpPr>
        <p:spPr>
          <a:xfrm>
            <a:off x="1043608" y="1916832"/>
            <a:ext cx="7596185" cy="655633"/>
          </a:xfrm>
        </p:spPr>
        <p:txBody>
          <a:bodyPr/>
          <a:lstStyle/>
          <a:p>
            <a:pPr lvl="0" hangingPunct="1"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</a:pPr>
            <a:r>
              <a:rPr lang="de-DE" sz="2000" dirty="0">
                <a:latin typeface="Georgia"/>
              </a:rPr>
              <a:t>Unser aktuelles Förderportfolio </a:t>
            </a:r>
            <a:r>
              <a:rPr lang="de-DE" sz="2000" dirty="0" smtClean="0">
                <a:latin typeface="Georgia"/>
              </a:rPr>
              <a:t>		     </a:t>
            </a:r>
            <a:r>
              <a:rPr lang="de-DE" sz="1400" kern="1200" dirty="0" smtClean="0">
                <a:latin typeface="Georgia"/>
              </a:rPr>
              <a:t>antragsbezogene Förderungen</a:t>
            </a:r>
            <a:endParaRPr lang="de-DE" sz="1400" dirty="0">
              <a:latin typeface="Georgia"/>
            </a:endParaRPr>
          </a:p>
        </p:txBody>
      </p:sp>
      <p:sp>
        <p:nvSpPr>
          <p:cNvPr id="3" name="Text Box 4"/>
          <p:cNvSpPr txBox="1"/>
          <p:nvPr/>
        </p:nvSpPr>
        <p:spPr>
          <a:xfrm>
            <a:off x="1187624" y="2852936"/>
            <a:ext cx="7848596" cy="354329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/>
          <a:p>
            <a:pPr marL="285750" marR="0" lvl="0" indent="-285750" algn="l" defTabSz="449263" rtl="0" fontAlgn="auto" hangingPunct="1">
              <a:lnSpc>
                <a:spcPts val="2190"/>
              </a:lnSpc>
              <a:spcBef>
                <a:spcPts val="0"/>
              </a:spcBef>
              <a:spcAft>
                <a:spcPts val="1425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500" b="0" i="0" u="none" strike="noStrike" kern="1200" cap="none" spc="0" baseline="0" dirty="0">
              <a:solidFill>
                <a:srgbClr val="646464"/>
              </a:solidFill>
              <a:uFillTx/>
              <a:latin typeface="Georgia"/>
              <a:ea typeface="ＭＳ Ｐゴシック"/>
            </a:endParaRPr>
          </a:p>
          <a:p>
            <a:pPr marL="285750" marR="0" lvl="0" indent="-285750" algn="l" defTabSz="449263" rtl="0" fontAlgn="auto" hangingPunct="1">
              <a:lnSpc>
                <a:spcPts val="2190"/>
              </a:lnSpc>
              <a:spcBef>
                <a:spcPts val="0"/>
              </a:spcBef>
              <a:spcAft>
                <a:spcPts val="1425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500" b="0" i="0" u="none" strike="noStrike" kern="1200" cap="none" spc="0" baseline="0" dirty="0">
              <a:solidFill>
                <a:srgbClr val="646464"/>
              </a:solidFill>
              <a:uFillTx/>
              <a:latin typeface="Georgia"/>
              <a:ea typeface="ＭＳ Ｐゴシック"/>
            </a:endParaRPr>
          </a:p>
          <a:p>
            <a:pPr marL="285750" marR="0" lvl="0" indent="-285750" algn="l" defTabSz="449263" rtl="0" fontAlgn="auto" hangingPunct="1">
              <a:lnSpc>
                <a:spcPts val="219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5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285750" marR="0" lvl="0" indent="-285750" algn="l" defTabSz="449263" rtl="0" fontAlgn="auto" hangingPunct="1">
              <a:lnSpc>
                <a:spcPts val="2190"/>
              </a:lnSpc>
              <a:spcBef>
                <a:spcPts val="0"/>
              </a:spcBef>
              <a:spcAft>
                <a:spcPts val="1425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500" b="0" i="0" u="none" strike="noStrike" kern="1200" cap="none" spc="0" baseline="0" dirty="0">
              <a:solidFill>
                <a:srgbClr val="646464"/>
              </a:solidFill>
              <a:uFillTx/>
              <a:latin typeface="Georgia"/>
              <a:ea typeface="ＭＳ Ｐゴシック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043608" y="2996952"/>
            <a:ext cx="79208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de-DE" b="1" dirty="0" smtClean="0"/>
              <a:t>NVA – </a:t>
            </a:r>
            <a:r>
              <a:rPr lang="de-DE" b="1" dirty="0" err="1" smtClean="0"/>
              <a:t>Nahversorgerförderung</a:t>
            </a:r>
            <a:r>
              <a:rPr lang="de-DE" b="1" dirty="0" smtClean="0"/>
              <a:t> </a:t>
            </a:r>
            <a:r>
              <a:rPr lang="de-DE" dirty="0" smtClean="0"/>
              <a:t>für Unternehmen kleiner 10 MA:  </a:t>
            </a:r>
          </a:p>
          <a:p>
            <a:r>
              <a:rPr lang="de-DE" b="1" dirty="0" smtClean="0"/>
              <a:t>    	</a:t>
            </a:r>
            <a:r>
              <a:rPr lang="de-DE" sz="1400" b="1" dirty="0" smtClean="0"/>
              <a:t>10 %</a:t>
            </a:r>
            <a:r>
              <a:rPr lang="de-DE" sz="1400" dirty="0" smtClean="0"/>
              <a:t> Zuschuss  + ggf. Bonifikation,  </a:t>
            </a:r>
            <a:r>
              <a:rPr lang="de-DE" sz="1400" dirty="0" err="1" smtClean="0"/>
              <a:t>Mindestinvest</a:t>
            </a:r>
            <a:r>
              <a:rPr lang="de-DE" sz="1400" dirty="0" smtClean="0"/>
              <a:t> € 4.000,– bzw. 4% des letzten Jahresumsatz </a:t>
            </a:r>
          </a:p>
          <a:p>
            <a:r>
              <a:rPr lang="de-DE" sz="1400" dirty="0" smtClean="0"/>
              <a:t>    	 die max. Förderung für Standardbranchen € 10.000, – Schwerpunktbranche € 30.000, –</a:t>
            </a:r>
          </a:p>
          <a:p>
            <a:r>
              <a:rPr lang="de-DE" sz="1400" dirty="0" smtClean="0"/>
              <a:t>   		</a:t>
            </a:r>
            <a:r>
              <a:rPr lang="de-DE" sz="1400" u="sng" dirty="0" smtClean="0">
                <a:hlinkClick r:id="rId3"/>
              </a:rPr>
              <a:t>http://www.wirtschaftsagentur.at/foerderungen/nahversorgung/</a:t>
            </a:r>
            <a:r>
              <a:rPr lang="de-DE" sz="1400" dirty="0" smtClean="0"/>
              <a:t> </a:t>
            </a:r>
          </a:p>
          <a:p>
            <a:endParaRPr lang="de-DE" sz="1400" dirty="0" smtClean="0"/>
          </a:p>
          <a:p>
            <a:pPr>
              <a:buFont typeface="Arial" pitchFamily="34" charset="0"/>
              <a:buChar char="•"/>
            </a:pPr>
            <a:r>
              <a:rPr lang="de-DE" b="1" dirty="0" smtClean="0"/>
              <a:t>     Internationalisierungsförderung </a:t>
            </a:r>
            <a:r>
              <a:rPr lang="de-DE" dirty="0" smtClean="0"/>
              <a:t>für KMU:  </a:t>
            </a:r>
          </a:p>
          <a:p>
            <a:r>
              <a:rPr lang="de-DE" sz="1400" b="1" dirty="0" smtClean="0"/>
              <a:t>     	50 % </a:t>
            </a:r>
            <a:r>
              <a:rPr lang="de-DE" sz="1400" dirty="0" smtClean="0"/>
              <a:t>Zuschuss für KU, 35 % für MU, </a:t>
            </a:r>
            <a:r>
              <a:rPr lang="de-DE" sz="1400" dirty="0" err="1" smtClean="0"/>
              <a:t>Mindestinvest</a:t>
            </a:r>
            <a:r>
              <a:rPr lang="de-DE" sz="1400" dirty="0" smtClean="0"/>
              <a:t>.  € 3.000,– max. Förderung  € 20.000, – p.a.</a:t>
            </a:r>
          </a:p>
          <a:p>
            <a:r>
              <a:rPr lang="de-DE" sz="1400" dirty="0" smtClean="0"/>
              <a:t>    	für Internationalisierungscoaching, Exportmarktvorbereitung und Erschließung</a:t>
            </a:r>
          </a:p>
          <a:p>
            <a:r>
              <a:rPr lang="de-DE" sz="1400" dirty="0" smtClean="0"/>
              <a:t>		</a:t>
            </a:r>
            <a:r>
              <a:rPr lang="de-DE" sz="1400" u="sng" dirty="0" smtClean="0">
                <a:hlinkClick r:id="rId4"/>
              </a:rPr>
              <a:t>http://www.wirtschaftsagentur.at/foerderungen/internationalisierung</a:t>
            </a:r>
            <a:r>
              <a:rPr lang="de-DE" u="sng" dirty="0" smtClean="0">
                <a:hlinkClick r:id="rId4"/>
              </a:rPr>
              <a:t>/</a:t>
            </a:r>
            <a:endParaRPr lang="de-DE" u="sng" dirty="0" smtClean="0"/>
          </a:p>
          <a:p>
            <a:endParaRPr lang="de-DE" u="sng" dirty="0" smtClean="0"/>
          </a:p>
          <a:p>
            <a:pPr lvl="8"/>
            <a:r>
              <a:rPr lang="de-DE" dirty="0" smtClean="0"/>
              <a:t>		      </a:t>
            </a:r>
            <a:r>
              <a:rPr lang="de-DE" sz="1200" u="sng" dirty="0" smtClean="0"/>
              <a:t>Laufzeit bis 30.06.2013</a:t>
            </a:r>
          </a:p>
          <a:p>
            <a:pPr lvl="8"/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/>
          <p:nvPr/>
        </p:nvSpPr>
        <p:spPr>
          <a:xfrm>
            <a:off x="1187624" y="2852936"/>
            <a:ext cx="7848596" cy="354329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/>
          <a:p>
            <a:pPr marL="285750" marR="0" lvl="0" indent="-285750" algn="l" defTabSz="449263" rtl="0" fontAlgn="auto" hangingPunct="1">
              <a:lnSpc>
                <a:spcPts val="2190"/>
              </a:lnSpc>
              <a:spcBef>
                <a:spcPts val="0"/>
              </a:spcBef>
              <a:spcAft>
                <a:spcPts val="1425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500" b="0" i="0" u="none" strike="noStrike" kern="1200" cap="none" spc="0" baseline="0" dirty="0">
              <a:solidFill>
                <a:srgbClr val="646464"/>
              </a:solidFill>
              <a:uFillTx/>
              <a:latin typeface="Georgia"/>
              <a:ea typeface="ＭＳ Ｐゴシック"/>
            </a:endParaRPr>
          </a:p>
          <a:p>
            <a:pPr marL="285750" marR="0" lvl="0" indent="-285750" algn="l" defTabSz="449263" rtl="0" fontAlgn="auto" hangingPunct="1">
              <a:lnSpc>
                <a:spcPts val="2190"/>
              </a:lnSpc>
              <a:spcBef>
                <a:spcPts val="0"/>
              </a:spcBef>
              <a:spcAft>
                <a:spcPts val="1425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500" b="0" i="0" u="none" strike="noStrike" kern="1200" cap="none" spc="0" baseline="0" dirty="0">
              <a:solidFill>
                <a:srgbClr val="646464"/>
              </a:solidFill>
              <a:uFillTx/>
              <a:latin typeface="Georgia"/>
              <a:ea typeface="ＭＳ Ｐゴシック"/>
            </a:endParaRPr>
          </a:p>
          <a:p>
            <a:pPr marL="285750" marR="0" lvl="0" indent="-285750" algn="l" defTabSz="449263" rtl="0" fontAlgn="auto" hangingPunct="1">
              <a:lnSpc>
                <a:spcPts val="219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5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285750" marR="0" lvl="0" indent="-285750" algn="l" defTabSz="449263" rtl="0" fontAlgn="auto" hangingPunct="1">
              <a:lnSpc>
                <a:spcPts val="2190"/>
              </a:lnSpc>
              <a:spcBef>
                <a:spcPts val="0"/>
              </a:spcBef>
              <a:spcAft>
                <a:spcPts val="1425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500" b="0" i="0" u="none" strike="noStrike" kern="1200" cap="none" spc="0" baseline="0" dirty="0">
              <a:solidFill>
                <a:srgbClr val="646464"/>
              </a:solidFill>
              <a:uFillTx/>
              <a:latin typeface="Georgia"/>
              <a:ea typeface="ＭＳ Ｐゴシック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27584" y="2780928"/>
            <a:ext cx="792088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400" b="1" dirty="0" smtClean="0"/>
          </a:p>
          <a:p>
            <a:pPr lvl="0">
              <a:buFont typeface="Arial" pitchFamily="34" charset="0"/>
              <a:buChar char="•"/>
            </a:pPr>
            <a:r>
              <a:rPr lang="de-DE" sz="1400" b="1" dirty="0" smtClean="0"/>
              <a:t>       </a:t>
            </a:r>
            <a:r>
              <a:rPr lang="de-DE" b="1" dirty="0" smtClean="0"/>
              <a:t>E – Mobility:  </a:t>
            </a:r>
            <a:r>
              <a:rPr lang="de-DE" sz="1400" dirty="0" smtClean="0"/>
              <a:t>01.09.2012 - 31.12.2013 </a:t>
            </a:r>
          </a:p>
          <a:p>
            <a:pPr lvl="0"/>
            <a:r>
              <a:rPr lang="de-DE" sz="1400" dirty="0" smtClean="0"/>
              <a:t>            Förderung für die Anschaffung von Elektrobetriebenen Fiskal LKW Zuschuss € 10.000,- € je Fahrzeug </a:t>
            </a:r>
          </a:p>
          <a:p>
            <a:pPr lvl="0"/>
            <a:r>
              <a:rPr lang="de-DE" sz="1400" dirty="0" smtClean="0"/>
              <a:t>            max. für 3 Fahrzeuge) je Unternehmen</a:t>
            </a:r>
          </a:p>
          <a:p>
            <a:pPr lvl="0"/>
            <a:endParaRPr lang="de-DE" sz="1400" dirty="0" smtClean="0"/>
          </a:p>
          <a:p>
            <a:pPr algn="r"/>
            <a:r>
              <a:rPr lang="de-DE" sz="1400" dirty="0" smtClean="0"/>
              <a:t>	</a:t>
            </a:r>
            <a:r>
              <a:rPr lang="de-DE" sz="1400" u="sng" dirty="0" smtClean="0">
                <a:hlinkClick r:id="rId3"/>
              </a:rPr>
              <a:t>http://www.wirtschaftsagentur.at/foerderung/foerderprogramme/elektromobilitaet/</a:t>
            </a:r>
            <a:endParaRPr lang="de-DE" sz="1400" u="sng" dirty="0" smtClean="0"/>
          </a:p>
          <a:p>
            <a:endParaRPr lang="de-DE" sz="1400" u="sng" dirty="0" smtClean="0"/>
          </a:p>
          <a:p>
            <a:endParaRPr lang="de-DE" sz="1400" u="sng" dirty="0" smtClean="0"/>
          </a:p>
          <a:p>
            <a:pPr>
              <a:buFont typeface="Arial" pitchFamily="34" charset="0"/>
              <a:buChar char="•"/>
            </a:pPr>
            <a:r>
              <a:rPr lang="de-DE" b="1" dirty="0" smtClean="0"/>
              <a:t>     Koop Pro Wien 2013: Call </a:t>
            </a:r>
            <a:r>
              <a:rPr lang="de-DE" sz="1400" dirty="0" smtClean="0"/>
              <a:t>(1.1.2013  - 6.5 und 7.5 -16.9.2013</a:t>
            </a:r>
            <a:r>
              <a:rPr lang="de-DE" sz="1400" dirty="0" smtClean="0"/>
              <a:t>)  - Wettbewerbsprinzip</a:t>
            </a:r>
            <a:endParaRPr lang="de-DE" sz="1400" dirty="0" smtClean="0"/>
          </a:p>
          <a:p>
            <a:r>
              <a:rPr lang="de-DE" sz="1400" dirty="0" smtClean="0"/>
              <a:t>            Kooperation von mind. 2 Unternehmen , </a:t>
            </a:r>
            <a:r>
              <a:rPr lang="de-DE" sz="1400" dirty="0" err="1" smtClean="0"/>
              <a:t>Zuschuß</a:t>
            </a:r>
            <a:r>
              <a:rPr lang="de-DE" sz="1400" dirty="0" smtClean="0"/>
              <a:t> 50 % max. 100.000</a:t>
            </a:r>
            <a:r>
              <a:rPr lang="de-DE" sz="1400" dirty="0" smtClean="0"/>
              <a:t>,-</a:t>
            </a:r>
          </a:p>
          <a:p>
            <a:r>
              <a:rPr lang="de-DE" sz="1400" dirty="0" smtClean="0"/>
              <a:t>            für </a:t>
            </a:r>
            <a:r>
              <a:rPr lang="de-DE" sz="1400" dirty="0" smtClean="0"/>
              <a:t>Sachinvestitionen,   </a:t>
            </a:r>
            <a:r>
              <a:rPr lang="de-DE" sz="1400" dirty="0" err="1" smtClean="0"/>
              <a:t>Schulungs</a:t>
            </a:r>
            <a:r>
              <a:rPr lang="de-DE" sz="1400" dirty="0" smtClean="0"/>
              <a:t>/</a:t>
            </a:r>
            <a:r>
              <a:rPr lang="de-DE" sz="1400" dirty="0" err="1" smtClean="0"/>
              <a:t>Beratungs</a:t>
            </a:r>
            <a:r>
              <a:rPr lang="de-DE" sz="1400" dirty="0" smtClean="0"/>
              <a:t>/Personalkosten</a:t>
            </a:r>
            <a:endParaRPr lang="de-DE" sz="1400" dirty="0" smtClean="0"/>
          </a:p>
          <a:p>
            <a:endParaRPr lang="de-DE" sz="1400" dirty="0" smtClean="0"/>
          </a:p>
          <a:p>
            <a:pPr algn="r"/>
            <a:r>
              <a:rPr lang="de-DE" sz="1400" u="sng" dirty="0" smtClean="0">
                <a:hlinkClick r:id="rId4"/>
              </a:rPr>
              <a:t>http://www.wirtschaftsagentur.at/foerderungen/kooperation</a:t>
            </a:r>
            <a:r>
              <a:rPr lang="de-DE" sz="1400" dirty="0" smtClean="0">
                <a:hlinkClick r:id="rId4"/>
              </a:rPr>
              <a:t>/</a:t>
            </a:r>
            <a:endParaRPr lang="de-DE" sz="1400" dirty="0" smtClean="0"/>
          </a:p>
          <a:p>
            <a:endParaRPr lang="de-DE" sz="1400" dirty="0" smtClean="0"/>
          </a:p>
          <a:p>
            <a:endParaRPr lang="de-DE" sz="1400" u="sng" dirty="0" smtClean="0"/>
          </a:p>
          <a:p>
            <a:endParaRPr lang="de-DE" sz="1400" u="sng" dirty="0" smtClean="0"/>
          </a:p>
          <a:p>
            <a:endParaRPr lang="de-DE" sz="1400" u="sng" dirty="0" smtClean="0"/>
          </a:p>
          <a:p>
            <a:endParaRPr lang="de-DE" sz="1400" u="sng" dirty="0" smtClean="0"/>
          </a:p>
          <a:p>
            <a:endParaRPr lang="de-DE" sz="1400" u="sng" dirty="0" smtClean="0"/>
          </a:p>
          <a:p>
            <a:endParaRPr lang="de-DE" sz="1400" u="sng" dirty="0" smtClean="0"/>
          </a:p>
          <a:p>
            <a:endParaRPr lang="de-DE" sz="1400" u="sng" dirty="0" smtClean="0"/>
          </a:p>
          <a:p>
            <a:endParaRPr lang="de-DE" sz="1400" u="sng" dirty="0" smtClean="0"/>
          </a:p>
          <a:p>
            <a:endParaRPr lang="de-DE" sz="1400" u="sng" dirty="0" smtClean="0"/>
          </a:p>
          <a:p>
            <a:endParaRPr lang="de-DE" sz="1400" u="sng" dirty="0" smtClean="0"/>
          </a:p>
          <a:p>
            <a:endParaRPr lang="de-DE" sz="1400" u="sng" dirty="0" smtClean="0"/>
          </a:p>
          <a:p>
            <a:endParaRPr lang="de-DE" dirty="0"/>
          </a:p>
        </p:txBody>
      </p:sp>
      <p:sp>
        <p:nvSpPr>
          <p:cNvPr id="7" name="Rectangle 3"/>
          <p:cNvSpPr txBox="1">
            <a:spLocks noGrp="1"/>
          </p:cNvSpPr>
          <p:nvPr>
            <p:ph type="title"/>
          </p:nvPr>
        </p:nvSpPr>
        <p:spPr>
          <a:xfrm>
            <a:off x="1259632" y="1916832"/>
            <a:ext cx="7596185" cy="655633"/>
          </a:xfrm>
        </p:spPr>
        <p:txBody>
          <a:bodyPr/>
          <a:lstStyle/>
          <a:p>
            <a:pPr lvl="0" hangingPunct="1"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</a:pPr>
            <a:r>
              <a:rPr lang="de-DE" sz="2000" dirty="0">
                <a:latin typeface="Georgia"/>
              </a:rPr>
              <a:t>Unser aktuelles Förderportfolio </a:t>
            </a:r>
            <a:r>
              <a:rPr lang="de-DE" sz="2000" dirty="0" smtClean="0">
                <a:latin typeface="Georgia"/>
              </a:rPr>
              <a:t>		     </a:t>
            </a:r>
            <a:r>
              <a:rPr lang="de-DE" sz="1400" kern="1200" dirty="0" smtClean="0">
                <a:latin typeface="Georgia"/>
              </a:rPr>
              <a:t>antragsbezogene Förderungen</a:t>
            </a:r>
            <a:endParaRPr lang="de-DE" sz="1400" dirty="0">
              <a:latin typeface="Georgi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Grp="1"/>
          </p:cNvSpPr>
          <p:nvPr>
            <p:ph type="title"/>
          </p:nvPr>
        </p:nvSpPr>
        <p:spPr>
          <a:xfrm>
            <a:off x="1187624" y="1916832"/>
            <a:ext cx="7596185" cy="504056"/>
          </a:xfrm>
        </p:spPr>
        <p:txBody>
          <a:bodyPr/>
          <a:lstStyle/>
          <a:p>
            <a:pPr lvl="0" hangingPunct="1"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</a:pPr>
            <a:r>
              <a:rPr lang="de-DE" sz="2000" dirty="0">
                <a:latin typeface="Georgia"/>
              </a:rPr>
              <a:t>Unser aktuelles </a:t>
            </a:r>
            <a:r>
              <a:rPr lang="de-DE" sz="2000" dirty="0" smtClean="0">
                <a:latin typeface="Georgia"/>
              </a:rPr>
              <a:t>Förderportfolio:     </a:t>
            </a:r>
            <a:r>
              <a:rPr lang="de-DE" sz="1200" dirty="0" smtClean="0">
                <a:latin typeface="Georgia"/>
              </a:rPr>
              <a:t>Wettbewerbsprinzip auf  Basis Juryentscheidung</a:t>
            </a:r>
            <a:r>
              <a:rPr lang="de-DE" sz="2000" dirty="0" smtClean="0">
                <a:latin typeface="Georgia"/>
              </a:rPr>
              <a:t/>
            </a:r>
            <a:br>
              <a:rPr lang="de-DE" sz="2000" dirty="0" smtClean="0">
                <a:latin typeface="Georgia"/>
              </a:rPr>
            </a:br>
            <a:r>
              <a:rPr lang="de-DE" sz="2000" dirty="0" smtClean="0">
                <a:latin typeface="Georgia"/>
              </a:rPr>
              <a:t>	</a:t>
            </a:r>
            <a:endParaRPr lang="de-DE" sz="1200" dirty="0">
              <a:latin typeface="Georgia"/>
            </a:endParaRPr>
          </a:p>
        </p:txBody>
      </p:sp>
      <p:sp>
        <p:nvSpPr>
          <p:cNvPr id="3" name="Text Box 4"/>
          <p:cNvSpPr txBox="1"/>
          <p:nvPr/>
        </p:nvSpPr>
        <p:spPr>
          <a:xfrm>
            <a:off x="1187624" y="2852936"/>
            <a:ext cx="7848596" cy="354329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/>
          <a:lstStyle/>
          <a:p>
            <a:pPr marL="285750" marR="0" lvl="0" indent="-285750" algn="l" defTabSz="449263" rtl="0" fontAlgn="auto" hangingPunct="1">
              <a:lnSpc>
                <a:spcPts val="2190"/>
              </a:lnSpc>
              <a:spcBef>
                <a:spcPts val="0"/>
              </a:spcBef>
              <a:spcAft>
                <a:spcPts val="1425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500" b="0" i="0" u="none" strike="noStrike" kern="1200" cap="none" spc="0" baseline="0" dirty="0">
              <a:solidFill>
                <a:srgbClr val="646464"/>
              </a:solidFill>
              <a:uFillTx/>
              <a:latin typeface="Georgia"/>
              <a:ea typeface="ＭＳ Ｐゴシック"/>
            </a:endParaRPr>
          </a:p>
          <a:p>
            <a:pPr marL="285750" marR="0" lvl="0" indent="-285750" algn="l" defTabSz="449263" rtl="0" fontAlgn="auto" hangingPunct="1">
              <a:lnSpc>
                <a:spcPts val="2190"/>
              </a:lnSpc>
              <a:spcBef>
                <a:spcPts val="0"/>
              </a:spcBef>
              <a:spcAft>
                <a:spcPts val="1425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500" b="0" i="0" u="none" strike="noStrike" kern="1200" cap="none" spc="0" baseline="0" dirty="0">
              <a:solidFill>
                <a:srgbClr val="646464"/>
              </a:solidFill>
              <a:uFillTx/>
              <a:latin typeface="Georgia"/>
              <a:ea typeface="ＭＳ Ｐゴシック"/>
            </a:endParaRPr>
          </a:p>
          <a:p>
            <a:pPr marL="285750" marR="0" lvl="0" indent="-285750" algn="l" defTabSz="449263" rtl="0" fontAlgn="auto" hangingPunct="1">
              <a:lnSpc>
                <a:spcPts val="219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5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ＭＳ Ｐゴシック"/>
            </a:endParaRPr>
          </a:p>
          <a:p>
            <a:pPr marL="285750" marR="0" lvl="0" indent="-285750" algn="l" defTabSz="449263" rtl="0" fontAlgn="auto" hangingPunct="1">
              <a:lnSpc>
                <a:spcPts val="2190"/>
              </a:lnSpc>
              <a:spcBef>
                <a:spcPts val="0"/>
              </a:spcBef>
              <a:spcAft>
                <a:spcPts val="1425"/>
              </a:spcAft>
              <a:buNone/>
              <a:tabLst>
                <a:tab pos="723903" algn="l"/>
                <a:tab pos="1447796" algn="l"/>
                <a:tab pos="2171700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500" b="0" i="0" u="none" strike="noStrike" kern="1200" cap="none" spc="0" baseline="0" dirty="0">
              <a:solidFill>
                <a:srgbClr val="646464"/>
              </a:solidFill>
              <a:uFillTx/>
              <a:latin typeface="Georgia"/>
              <a:ea typeface="ＭＳ Ｐゴシック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83568" y="3068960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b="1" dirty="0" smtClean="0"/>
              <a:t>     Dienstleistungsaktion 2013:  Call </a:t>
            </a:r>
            <a:r>
              <a:rPr lang="de-DE" sz="1400" dirty="0" smtClean="0"/>
              <a:t>( 1.1.2013 – 6.5. und 7.5. – 1.10.2013 ) </a:t>
            </a:r>
          </a:p>
          <a:p>
            <a:r>
              <a:rPr lang="de-DE" sz="1400" dirty="0" smtClean="0"/>
              <a:t>              Gründer-Jungunternehmer/innen sowie </a:t>
            </a:r>
            <a:r>
              <a:rPr lang="de-DE" sz="1400" dirty="0" err="1" smtClean="0"/>
              <a:t>Kleinstunternehmen</a:t>
            </a:r>
            <a:r>
              <a:rPr lang="de-DE" sz="1400" dirty="0" smtClean="0"/>
              <a:t>  Zuschuss 35% max. 100.000, - </a:t>
            </a:r>
          </a:p>
          <a:p>
            <a:r>
              <a:rPr lang="de-DE" sz="1400" dirty="0" smtClean="0"/>
              <a:t>              für Branchen Bereich Bau, Handel, IKT, </a:t>
            </a:r>
            <a:r>
              <a:rPr lang="de-DE" sz="1400" dirty="0" err="1" smtClean="0"/>
              <a:t>Freiberufl</a:t>
            </a:r>
            <a:r>
              <a:rPr lang="de-DE" sz="1400" dirty="0" smtClean="0"/>
              <a:t>. u. techn. Dienstleistungen für </a:t>
            </a:r>
            <a:r>
              <a:rPr lang="de-DE" sz="1400" dirty="0" err="1" smtClean="0"/>
              <a:t>Sachinvest</a:t>
            </a:r>
            <a:r>
              <a:rPr lang="de-DE" sz="1400" dirty="0" smtClean="0"/>
              <a:t>,</a:t>
            </a:r>
          </a:p>
          <a:p>
            <a:r>
              <a:rPr lang="de-DE" sz="1400" dirty="0" smtClean="0"/>
              <a:t>              </a:t>
            </a:r>
            <a:r>
              <a:rPr lang="de-DE" sz="1400" dirty="0" err="1" smtClean="0"/>
              <a:t>Schulungs</a:t>
            </a:r>
            <a:r>
              <a:rPr lang="de-DE" sz="1400" dirty="0" smtClean="0"/>
              <a:t>/</a:t>
            </a:r>
            <a:r>
              <a:rPr lang="de-DE" sz="1400" dirty="0" err="1" smtClean="0"/>
              <a:t>Beratungs</a:t>
            </a:r>
            <a:r>
              <a:rPr lang="de-DE" sz="1400" dirty="0" smtClean="0"/>
              <a:t>/Personalkosten  </a:t>
            </a:r>
          </a:p>
          <a:p>
            <a:r>
              <a:rPr lang="de-DE" sz="1400" dirty="0" smtClean="0"/>
              <a:t>		 </a:t>
            </a:r>
            <a:r>
              <a:rPr lang="de-DE" sz="1400" dirty="0" smtClean="0">
                <a:hlinkClick r:id="rId3"/>
              </a:rPr>
              <a:t>http://www.wirtschaftsagentur.at/foerderungen/dienstleistungen/</a:t>
            </a:r>
            <a:endParaRPr lang="de-DE" sz="1400" dirty="0" smtClean="0"/>
          </a:p>
          <a:p>
            <a:endParaRPr lang="de-DE" sz="1400" dirty="0" smtClean="0"/>
          </a:p>
          <a:p>
            <a:pPr lvl="0">
              <a:buFont typeface="Arial" pitchFamily="34" charset="0"/>
              <a:buChar char="•"/>
            </a:pPr>
            <a:r>
              <a:rPr lang="de-DE" b="1" dirty="0" smtClean="0"/>
              <a:t>     Sachgüteraktion 2013: Call </a:t>
            </a:r>
            <a:r>
              <a:rPr lang="de-DE" sz="1400" dirty="0" smtClean="0"/>
              <a:t>(1.1.2013 – 16.4. und 17.4. – 15.10.2013)</a:t>
            </a:r>
          </a:p>
          <a:p>
            <a:pPr lvl="0"/>
            <a:r>
              <a:rPr lang="de-DE" sz="1400" dirty="0" smtClean="0"/>
              <a:t>             Investitionszuschuss im Rahmen innovativer Vorhaben der (ÖNACE) Branchen - Sachgüterproduktion,</a:t>
            </a:r>
          </a:p>
          <a:p>
            <a:pPr lvl="0"/>
            <a:r>
              <a:rPr lang="de-DE" sz="1400" dirty="0" smtClean="0"/>
              <a:t>             Energie/Wasserversorgung, Abwasser/Abfallentsorgung  von  Zuschuss 35 % max. 100.000,- </a:t>
            </a:r>
          </a:p>
          <a:p>
            <a:pPr lvl="0"/>
            <a:r>
              <a:rPr lang="de-DE" sz="1400" dirty="0" smtClean="0"/>
              <a:t>             für Sachinvestitionen, Patenterwerb, </a:t>
            </a:r>
            <a:r>
              <a:rPr lang="de-DE" sz="1400" dirty="0" err="1" smtClean="0"/>
              <a:t>Schulungs</a:t>
            </a:r>
            <a:r>
              <a:rPr lang="de-DE" sz="1400" dirty="0" smtClean="0"/>
              <a:t>/</a:t>
            </a:r>
            <a:r>
              <a:rPr lang="de-DE" sz="1400" dirty="0" err="1" smtClean="0"/>
              <a:t>Beratungs</a:t>
            </a:r>
            <a:r>
              <a:rPr lang="de-DE" sz="1400" dirty="0" smtClean="0"/>
              <a:t>/Personalkosten</a:t>
            </a:r>
          </a:p>
          <a:p>
            <a:r>
              <a:rPr lang="de-DE" sz="1400" dirty="0" smtClean="0"/>
              <a:t>		</a:t>
            </a:r>
            <a:r>
              <a:rPr lang="de-DE" sz="1400" dirty="0" smtClean="0">
                <a:hlinkClick r:id="rId4"/>
              </a:rPr>
              <a:t>http://www.wirtschaftsagentur.at/foerderungen/kooperation/</a:t>
            </a:r>
            <a:endParaRPr lang="de-DE" sz="1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1187624" y="1196752"/>
            <a:ext cx="7489822" cy="1445424"/>
          </a:xfrm>
        </p:spPr>
        <p:txBody>
          <a:bodyPr/>
          <a:lstStyle/>
          <a:p>
            <a:pPr lvl="0"/>
            <a:r>
              <a:rPr lang="de-DE" sz="1400" dirty="0" smtClean="0">
                <a:latin typeface="Georgia"/>
              </a:rPr>
              <a:t/>
            </a:r>
            <a:br>
              <a:rPr lang="de-DE" sz="1400" dirty="0" smtClean="0">
                <a:latin typeface="Georgia"/>
              </a:rPr>
            </a:br>
            <a:r>
              <a:rPr lang="de-DE" sz="1400" dirty="0" smtClean="0">
                <a:latin typeface="Georgia"/>
              </a:rPr>
              <a:t/>
            </a:r>
            <a:br>
              <a:rPr lang="de-DE" sz="1400" dirty="0" smtClean="0">
                <a:latin typeface="Georgia"/>
              </a:rPr>
            </a:br>
            <a:r>
              <a:rPr lang="de-DE" sz="2000" dirty="0" smtClean="0">
                <a:latin typeface="Georgia"/>
              </a:rPr>
              <a:t>MINGO  SERVICES </a:t>
            </a:r>
            <a:endParaRPr lang="de-DE" sz="2000" dirty="0">
              <a:latin typeface="Georgia"/>
            </a:endParaRPr>
          </a:p>
        </p:txBody>
      </p:sp>
      <p:sp>
        <p:nvSpPr>
          <p:cNvPr id="3" name="Textfeld 5"/>
          <p:cNvSpPr txBox="1"/>
          <p:nvPr/>
        </p:nvSpPr>
        <p:spPr>
          <a:xfrm>
            <a:off x="971600" y="2924944"/>
            <a:ext cx="8496944" cy="461908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de-DE" b="1" dirty="0" smtClean="0"/>
              <a:t>    GründerInnenberatung </a:t>
            </a:r>
            <a:r>
              <a:rPr lang="de-DE" sz="1400" dirty="0" smtClean="0"/>
              <a:t>MINGO der Wirtschaftsagentur Wien</a:t>
            </a:r>
          </a:p>
          <a:p>
            <a:pPr lvl="0"/>
            <a:r>
              <a:rPr lang="de-DE" sz="500" dirty="0" smtClean="0"/>
              <a:t>	</a:t>
            </a:r>
            <a:r>
              <a:rPr lang="de-DE" sz="1400" dirty="0" smtClean="0"/>
              <a:t>										</a:t>
            </a:r>
            <a:r>
              <a:rPr lang="de-DE" sz="1400" u="sng" dirty="0" smtClean="0">
                <a:hlinkClick r:id="rId2"/>
              </a:rPr>
              <a:t>https://www.mingo.at/de/services/gruendungscoaching</a:t>
            </a:r>
            <a:endParaRPr lang="de-DE" sz="1400" u="sng" dirty="0" smtClean="0"/>
          </a:p>
          <a:p>
            <a:pPr lvl="0">
              <a:buFont typeface="Arial" pitchFamily="34" charset="0"/>
              <a:buChar char="•"/>
            </a:pPr>
            <a:endParaRPr lang="de-DE" sz="1400" u="sng" dirty="0" smtClean="0"/>
          </a:p>
          <a:p>
            <a:pPr lvl="0">
              <a:buFont typeface="Arial" pitchFamily="34" charset="0"/>
              <a:buChar char="•"/>
            </a:pPr>
            <a:r>
              <a:rPr lang="de-DE" b="1" dirty="0" smtClean="0"/>
              <a:t>    Gründerberatung </a:t>
            </a:r>
            <a:r>
              <a:rPr lang="de-DE" sz="1400" dirty="0" smtClean="0"/>
              <a:t>MINGO – Beratung für Jungunternehmen mit Migrationshintergrund</a:t>
            </a:r>
          </a:p>
          <a:p>
            <a:pPr lvl="0">
              <a:buFont typeface="Arial" pitchFamily="34" charset="0"/>
              <a:buChar char="•"/>
            </a:pPr>
            <a:endParaRPr lang="de-DE" sz="500" dirty="0" smtClean="0"/>
          </a:p>
          <a:p>
            <a:pPr lvl="0"/>
            <a:r>
              <a:rPr lang="de-DE" sz="1400" dirty="0" smtClean="0"/>
              <a:t> 		</a:t>
            </a:r>
            <a:r>
              <a:rPr lang="de-DE" sz="1400" u="sng" dirty="0" smtClean="0">
                <a:hlinkClick r:id="rId3"/>
              </a:rPr>
              <a:t>https://www.mingo.at/de/services/migrant-enterprises</a:t>
            </a:r>
            <a:endParaRPr lang="de-DE" sz="1400" u="sng" dirty="0" smtClean="0"/>
          </a:p>
          <a:p>
            <a:pPr lvl="0">
              <a:buFont typeface="Arial" pitchFamily="34" charset="0"/>
              <a:buChar char="•"/>
            </a:pPr>
            <a:endParaRPr lang="de-DE" sz="1400" dirty="0" smtClean="0"/>
          </a:p>
          <a:p>
            <a:pPr lvl="0">
              <a:buFont typeface="Arial" pitchFamily="34" charset="0"/>
              <a:buChar char="•"/>
            </a:pPr>
            <a:r>
              <a:rPr lang="de-DE" sz="1400" dirty="0" smtClean="0"/>
              <a:t>     </a:t>
            </a:r>
            <a:r>
              <a:rPr lang="de-DE" b="1" dirty="0" smtClean="0"/>
              <a:t>MINGO – </a:t>
            </a:r>
            <a:r>
              <a:rPr lang="de-DE" b="1" dirty="0" err="1" smtClean="0"/>
              <a:t>Academy</a:t>
            </a:r>
            <a:r>
              <a:rPr lang="de-DE" b="1" dirty="0" smtClean="0"/>
              <a:t> </a:t>
            </a:r>
            <a:r>
              <a:rPr lang="de-DE" sz="1400" dirty="0" smtClean="0"/>
              <a:t>– Weiterbildung für Unternehmer + Gründer</a:t>
            </a:r>
          </a:p>
          <a:p>
            <a:pPr lvl="0"/>
            <a:endParaRPr lang="de-DE" sz="500" dirty="0" smtClean="0"/>
          </a:p>
          <a:p>
            <a:pPr lvl="4"/>
            <a:r>
              <a:rPr lang="de-DE" sz="1400" u="sng" dirty="0" smtClean="0">
                <a:hlinkClick r:id="rId4"/>
              </a:rPr>
              <a:t>https://www.mingo.at/de/services/termine</a:t>
            </a:r>
            <a:endParaRPr lang="de-DE" sz="1400" dirty="0" smtClean="0"/>
          </a:p>
          <a:p>
            <a:pPr lvl="0">
              <a:buFont typeface="Arial" pitchFamily="34" charset="0"/>
              <a:buChar char="•"/>
            </a:pPr>
            <a:endParaRPr lang="de-DE" sz="1400" dirty="0" smtClean="0"/>
          </a:p>
          <a:p>
            <a:pPr lvl="0">
              <a:buFont typeface="Arial" pitchFamily="34" charset="0"/>
              <a:buChar char="•"/>
            </a:pPr>
            <a:r>
              <a:rPr lang="de-DE" sz="1400" dirty="0" smtClean="0"/>
              <a:t>     </a:t>
            </a:r>
            <a:r>
              <a:rPr lang="de-DE" b="1" dirty="0" smtClean="0"/>
              <a:t>Start </a:t>
            </a:r>
            <a:r>
              <a:rPr lang="de-DE" b="1" dirty="0" err="1" smtClean="0"/>
              <a:t>Up</a:t>
            </a:r>
            <a:r>
              <a:rPr lang="de-DE" b="1" dirty="0" smtClean="0"/>
              <a:t> Büros </a:t>
            </a:r>
            <a:r>
              <a:rPr lang="de-DE" sz="1400" dirty="0" smtClean="0"/>
              <a:t>– Kostengünstige </a:t>
            </a:r>
            <a:r>
              <a:rPr lang="de-DE" sz="1400" dirty="0" err="1" smtClean="0"/>
              <a:t>vollausgest</a:t>
            </a:r>
            <a:r>
              <a:rPr lang="de-DE" sz="1400" dirty="0" smtClean="0"/>
              <a:t>. Büroräume für Gründer/Innen an 9 Standorten in Wien</a:t>
            </a:r>
          </a:p>
          <a:p>
            <a:pPr lvl="0"/>
            <a:endParaRPr lang="de-DE" sz="500" dirty="0" smtClean="0"/>
          </a:p>
          <a:p>
            <a:pPr lvl="0"/>
            <a:r>
              <a:rPr lang="de-DE" sz="1400" dirty="0" smtClean="0"/>
              <a:t>		</a:t>
            </a:r>
            <a:r>
              <a:rPr lang="de-DE" sz="1400" u="sng" dirty="0" smtClean="0">
                <a:hlinkClick r:id="rId4"/>
              </a:rPr>
              <a:t>https://www.mingo.at/de/bueros/standort</a:t>
            </a:r>
            <a:r>
              <a:rPr lang="de-DE" sz="1400" dirty="0" smtClean="0"/>
              <a:t>					</a:t>
            </a:r>
            <a:endParaRPr lang="de-DE" sz="1400" u="sng" dirty="0" smtClean="0"/>
          </a:p>
          <a:p>
            <a:pPr lvl="0">
              <a:buFont typeface="Arial" pitchFamily="34" charset="0"/>
              <a:buChar char="•"/>
            </a:pPr>
            <a:endParaRPr lang="de-DE" sz="1400" u="sng" dirty="0" smtClean="0"/>
          </a:p>
          <a:p>
            <a:pPr lvl="0">
              <a:buFont typeface="Arial" pitchFamily="34" charset="0"/>
              <a:buChar char="•"/>
            </a:pPr>
            <a:endParaRPr lang="de-DE" sz="1400" u="sng" dirty="0" smtClean="0"/>
          </a:p>
          <a:p>
            <a:pPr lvl="0">
              <a:buFont typeface="Arial" pitchFamily="34" charset="0"/>
              <a:buChar char="•"/>
            </a:pPr>
            <a:endParaRPr lang="de-DE" sz="1400" u="sng" dirty="0" smtClean="0"/>
          </a:p>
          <a:p>
            <a:pPr lvl="0">
              <a:buFont typeface="Arial" pitchFamily="34" charset="0"/>
              <a:buChar char="•"/>
            </a:pPr>
            <a:endParaRPr lang="de-DE" sz="1400" dirty="0" smtClean="0"/>
          </a:p>
          <a:p>
            <a:r>
              <a:rPr lang="de-DE" sz="1400" dirty="0" smtClean="0"/>
              <a:t> </a:t>
            </a:r>
          </a:p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Microsoft YaHei"/>
            </a:endParaRPr>
          </a:p>
        </p:txBody>
      </p:sp>
      <p:pic>
        <p:nvPicPr>
          <p:cNvPr id="18434" name="Picture 2" descr="Wirtschaftsagentur Wien - Min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1484784"/>
            <a:ext cx="2228850" cy="85725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5"/>
          <p:cNvSpPr txBox="1"/>
          <p:nvPr/>
        </p:nvSpPr>
        <p:spPr>
          <a:xfrm>
            <a:off x="827584" y="3212976"/>
            <a:ext cx="8496492" cy="30955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de-DE" b="1" dirty="0" smtClean="0"/>
              <a:t>   Innovation:  </a:t>
            </a:r>
            <a:r>
              <a:rPr lang="de-DE" sz="1400" b="1" dirty="0" smtClean="0"/>
              <a:t>laufend </a:t>
            </a:r>
            <a:r>
              <a:rPr lang="de-DE" sz="1400" dirty="0" smtClean="0"/>
              <a:t>für</a:t>
            </a:r>
            <a:r>
              <a:rPr lang="de-DE" sz="1400" b="1" dirty="0" smtClean="0"/>
              <a:t> </a:t>
            </a:r>
            <a:r>
              <a:rPr lang="de-DE" sz="1400" dirty="0" smtClean="0"/>
              <a:t>strategische Innovationen von Kleinen und Mittleren Unternehmen (KMU) </a:t>
            </a:r>
          </a:p>
          <a:p>
            <a:pPr lvl="0"/>
            <a:r>
              <a:rPr lang="de-DE" sz="1400" dirty="0" smtClean="0"/>
              <a:t>                   Förderquote:  KU </a:t>
            </a:r>
            <a:r>
              <a:rPr lang="de-DE" sz="1400" b="1" dirty="0" smtClean="0"/>
              <a:t>45% </a:t>
            </a:r>
            <a:r>
              <a:rPr lang="de-DE" sz="1400" dirty="0" smtClean="0"/>
              <a:t>MU</a:t>
            </a:r>
            <a:r>
              <a:rPr lang="de-DE" sz="1400" b="1" dirty="0" smtClean="0"/>
              <a:t> 35%,</a:t>
            </a:r>
            <a:r>
              <a:rPr lang="de-DE" sz="1400" dirty="0" smtClean="0"/>
              <a:t>  Barzuschuss </a:t>
            </a:r>
            <a:r>
              <a:rPr lang="de-DE" sz="1400" b="1" dirty="0" smtClean="0"/>
              <a:t>max. € 250.000.- </a:t>
            </a:r>
            <a:r>
              <a:rPr lang="de-DE" sz="1400" dirty="0" smtClean="0"/>
              <a:t>je Projekt</a:t>
            </a:r>
          </a:p>
          <a:p>
            <a:pPr lvl="0"/>
            <a:endParaRPr lang="de-DE" sz="1400" dirty="0" smtClean="0"/>
          </a:p>
          <a:p>
            <a:pPr lvl="0">
              <a:buFont typeface="Arial" pitchFamily="34" charset="0"/>
              <a:buChar char="•"/>
            </a:pPr>
            <a:r>
              <a:rPr lang="de-DE" b="1" dirty="0" smtClean="0"/>
              <a:t>   Technologietransfer: </a:t>
            </a:r>
            <a:r>
              <a:rPr lang="de-DE" sz="1400" dirty="0" smtClean="0"/>
              <a:t> </a:t>
            </a:r>
            <a:r>
              <a:rPr lang="de-DE" sz="1400" b="1" dirty="0" smtClean="0"/>
              <a:t>Call</a:t>
            </a:r>
            <a:r>
              <a:rPr lang="de-DE" sz="1400" dirty="0" smtClean="0"/>
              <a:t> Erstmalige Zusammenarbeit zwischen Unternehmen und  </a:t>
            </a:r>
          </a:p>
          <a:p>
            <a:pPr lvl="0"/>
            <a:r>
              <a:rPr lang="de-DE" sz="1400" dirty="0" smtClean="0"/>
              <a:t>                  Forschungseinrichtung. Förderquote: </a:t>
            </a:r>
            <a:r>
              <a:rPr lang="de-DE" sz="1400" b="1" dirty="0" smtClean="0"/>
              <a:t>75  %</a:t>
            </a:r>
            <a:r>
              <a:rPr lang="de-DE" sz="1400" dirty="0" smtClean="0"/>
              <a:t> Barzuschuss </a:t>
            </a:r>
            <a:r>
              <a:rPr lang="de-DE" sz="1400" b="1" dirty="0" smtClean="0"/>
              <a:t>max. €  5.000.-</a:t>
            </a:r>
            <a:r>
              <a:rPr lang="de-DE" sz="1400" dirty="0" smtClean="0"/>
              <a:t>  je Projekt</a:t>
            </a:r>
          </a:p>
          <a:p>
            <a:pPr lvl="0"/>
            <a:endParaRPr lang="de-DE" sz="1400" dirty="0" smtClean="0"/>
          </a:p>
          <a:p>
            <a:pPr lvl="0">
              <a:buFont typeface="Arial" pitchFamily="34" charset="0"/>
              <a:buChar char="•"/>
            </a:pPr>
            <a:r>
              <a:rPr lang="de-DE" b="1" dirty="0" smtClean="0"/>
              <a:t>   Kooperation: </a:t>
            </a:r>
            <a:r>
              <a:rPr lang="de-DE" sz="1400" b="1" dirty="0" smtClean="0"/>
              <a:t>laufend </a:t>
            </a:r>
            <a:r>
              <a:rPr lang="de-DE" sz="1400" dirty="0" smtClean="0"/>
              <a:t>von KMU mit KMU oder Großunternehmen </a:t>
            </a:r>
          </a:p>
          <a:p>
            <a:pPr lvl="0"/>
            <a:r>
              <a:rPr lang="de-DE" sz="1400" dirty="0" smtClean="0"/>
              <a:t>                  Förderquote: </a:t>
            </a:r>
            <a:r>
              <a:rPr lang="de-DE" sz="1400" b="1" dirty="0" smtClean="0"/>
              <a:t>75  %</a:t>
            </a:r>
            <a:r>
              <a:rPr lang="de-DE" sz="1400" dirty="0" smtClean="0"/>
              <a:t> Barzuschuss </a:t>
            </a:r>
            <a:r>
              <a:rPr lang="de-DE" sz="1400" b="1" dirty="0" smtClean="0"/>
              <a:t>max. €  5.000.-</a:t>
            </a:r>
            <a:r>
              <a:rPr lang="de-DE" sz="1400" dirty="0" smtClean="0"/>
              <a:t>  je Projekt</a:t>
            </a:r>
          </a:p>
          <a:p>
            <a:pPr lvl="0"/>
            <a:endParaRPr lang="de-DE" sz="1400" dirty="0" smtClean="0"/>
          </a:p>
          <a:p>
            <a:pPr lvl="0">
              <a:buFont typeface="Arial" pitchFamily="34" charset="0"/>
              <a:buChar char="•"/>
            </a:pPr>
            <a:r>
              <a:rPr lang="de-DE" b="1" dirty="0" smtClean="0"/>
              <a:t>   Forschung : </a:t>
            </a:r>
            <a:r>
              <a:rPr lang="de-DE" sz="1400" b="1" dirty="0" err="1" smtClean="0"/>
              <a:t>call</a:t>
            </a:r>
            <a:r>
              <a:rPr lang="de-DE" sz="1400" dirty="0" smtClean="0"/>
              <a:t> zu </a:t>
            </a:r>
            <a:r>
              <a:rPr lang="de-DE" sz="1400" dirty="0" err="1" smtClean="0"/>
              <a:t>def</a:t>
            </a:r>
            <a:r>
              <a:rPr lang="de-DE" sz="1400" dirty="0" smtClean="0"/>
              <a:t>. Themen </a:t>
            </a:r>
            <a:r>
              <a:rPr lang="de-DE" sz="1400" dirty="0" err="1" smtClean="0"/>
              <a:t>dzt</a:t>
            </a:r>
            <a:r>
              <a:rPr lang="de-DE" sz="1400" dirty="0" smtClean="0"/>
              <a:t>. IKT – von 25 % bis 45 % Zuschuss max.  € 500.000,- </a:t>
            </a:r>
          </a:p>
          <a:p>
            <a:pPr lvl="0">
              <a:buFont typeface="Arial" pitchFamily="34" charset="0"/>
              <a:buChar char="•"/>
            </a:pPr>
            <a:endParaRPr lang="de-DE" sz="1400" dirty="0" smtClean="0"/>
          </a:p>
          <a:p>
            <a:r>
              <a:rPr lang="de-DE" sz="1400" dirty="0" smtClean="0"/>
              <a:t>			</a:t>
            </a:r>
            <a:r>
              <a:rPr lang="de-DE" sz="1400" u="sng" dirty="0" smtClean="0">
                <a:hlinkClick r:id="rId2"/>
              </a:rPr>
              <a:t>http://www.zit.co.at/foerderungen.html</a:t>
            </a:r>
            <a:r>
              <a:rPr lang="de-DE" sz="1400" dirty="0" smtClean="0"/>
              <a:t>  Tel . 4000/86 165</a:t>
            </a:r>
          </a:p>
          <a:p>
            <a:pPr marL="0" marR="0" lvl="0" indent="0" algn="l" defTabSz="449263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000000"/>
              </a:solidFill>
              <a:uFillTx/>
              <a:latin typeface="Georgia"/>
              <a:ea typeface="Microsoft YaHei"/>
            </a:endParaRPr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692696"/>
            <a:ext cx="2699791" cy="998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hteck 5"/>
          <p:cNvSpPr/>
          <p:nvPr/>
        </p:nvSpPr>
        <p:spPr>
          <a:xfrm>
            <a:off x="1403648" y="1988840"/>
            <a:ext cx="30963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 smtClean="0"/>
              <a:t>Technologieförderungen:</a:t>
            </a:r>
            <a:endParaRPr lang="de-DE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Larissa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654</Words>
  <Application>Microsoft Office PowerPoint</Application>
  <PresentationFormat>Bildschirmpräsentation (4:3)</PresentationFormat>
  <Paragraphs>298</Paragraphs>
  <Slides>15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1_Larissa Design</vt:lpstr>
      <vt:lpstr>Das Leistungsangebot der Wirtschaftsagentur Wien. Ein Fonds der Stadt Wien</vt:lpstr>
      <vt:lpstr>Folie 2</vt:lpstr>
      <vt:lpstr>Wirtschaftsagentur Wien. Ein Fonds der Stadt Wien  [WA, ZIT – GmbH, departure  Ges.m.b.h , 3420 AG]</vt:lpstr>
      <vt:lpstr>Position in der regionalen Wirtschaftsförderung</vt:lpstr>
      <vt:lpstr>Unser aktuelles Förderportfolio        antragsbezogene Förderungen</vt:lpstr>
      <vt:lpstr>Unser aktuelles Förderportfolio        antragsbezogene Förderungen</vt:lpstr>
      <vt:lpstr>Unser aktuelles Förderportfolio:     Wettbewerbsprinzip auf  Basis Juryentscheidung  </vt:lpstr>
      <vt:lpstr>  MINGO  SERVICES </vt:lpstr>
      <vt:lpstr>Folie 9</vt:lpstr>
      <vt:lpstr>Folie 10</vt:lpstr>
      <vt:lpstr>Finanzierungsunterstützungen      Haftungen bei Kreditfinanzierung</vt:lpstr>
      <vt:lpstr>Folie 12</vt:lpstr>
      <vt:lpstr>Folie 13</vt:lpstr>
      <vt:lpstr>Auch für weitere Fragen stehen wir Ihnen gerne persönlich zur Verfügung ...</vt:lpstr>
      <vt:lpstr>... aber wir besuchen Sie auch gerne persönlich vor Ort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Leistungsangebot der Wirtschaftsagentur Wien. Ein Fonds der Stadt Wien</dc:title>
  <dc:creator>KICL Kurt</dc:creator>
  <cp:lastModifiedBy>Hosemann</cp:lastModifiedBy>
  <cp:revision>165</cp:revision>
  <cp:lastPrinted>1601-01-01T00:00:00Z</cp:lastPrinted>
  <dcterms:created xsi:type="dcterms:W3CDTF">1601-01-01T00:00:00Z</dcterms:created>
  <dcterms:modified xsi:type="dcterms:W3CDTF">2013-03-08T08:15:19Z</dcterms:modified>
</cp:coreProperties>
</file>