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06.03.2013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965969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Arbeitsmarktservice Wien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3456384"/>
          </a:xfrm>
        </p:spPr>
        <p:txBody>
          <a:bodyPr/>
          <a:lstStyle/>
          <a:p>
            <a:r>
              <a:rPr lang="de-AT" b="1" dirty="0" smtClean="0">
                <a:solidFill>
                  <a:schemeClr val="tx2"/>
                </a:solidFill>
                <a:latin typeface="AMS" pitchFamily="34" charset="0"/>
              </a:rPr>
              <a:t>AMS-Dienstleistungen </a:t>
            </a:r>
          </a:p>
          <a:p>
            <a:r>
              <a:rPr lang="de-AT" b="1" dirty="0" smtClean="0">
                <a:solidFill>
                  <a:schemeClr val="tx2"/>
                </a:solidFill>
                <a:latin typeface="AMS" pitchFamily="34" charset="0"/>
              </a:rPr>
              <a:t>für Unternehmen</a:t>
            </a:r>
          </a:p>
          <a:p>
            <a:endParaRPr lang="de-AT" b="1" dirty="0">
              <a:solidFill>
                <a:schemeClr val="tx2"/>
              </a:solidFill>
              <a:latin typeface="AMS" pitchFamily="34" charset="0"/>
            </a:endParaRPr>
          </a:p>
          <a:p>
            <a:r>
              <a:rPr lang="de-AT" sz="2400" b="1" dirty="0" smtClean="0">
                <a:solidFill>
                  <a:schemeClr val="tx2"/>
                </a:solidFill>
                <a:latin typeface="AMS" pitchFamily="34" charset="0"/>
              </a:rPr>
              <a:t>Andrea-Maria Bauer</a:t>
            </a:r>
          </a:p>
          <a:p>
            <a:r>
              <a:rPr lang="de-AT" sz="2400" b="1" dirty="0" smtClean="0">
                <a:solidFill>
                  <a:schemeClr val="tx2"/>
                </a:solidFill>
                <a:latin typeface="AMS" pitchFamily="34" charset="0"/>
              </a:rPr>
              <a:t>Service für Unternehmen</a:t>
            </a:r>
          </a:p>
          <a:p>
            <a:r>
              <a:rPr lang="de-AT" sz="2400" b="1" dirty="0" smtClean="0">
                <a:solidFill>
                  <a:schemeClr val="tx2"/>
                </a:solidFill>
                <a:latin typeface="AMS" pitchFamily="34" charset="0"/>
              </a:rPr>
              <a:t>Arbeitsmarktservice Wien</a:t>
            </a:r>
            <a:endParaRPr lang="de-AT" sz="2400" b="1" dirty="0">
              <a:solidFill>
                <a:schemeClr val="tx2"/>
              </a:solidFill>
              <a:latin typeface="AMS" pitchFamily="34" charset="0"/>
            </a:endParaRPr>
          </a:p>
        </p:txBody>
      </p:sp>
      <p:pic>
        <p:nvPicPr>
          <p:cNvPr id="4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81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Was ist eine Arbeitserprobung und wofür steht sie?</a:t>
            </a:r>
          </a:p>
          <a:p>
            <a:pPr>
              <a:buFont typeface="Wingdings"/>
              <a:buChar char="F"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Arbeitsmarktpolitische Maßnahme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Dient der Erleichterung der Arbeitsaufnahme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Steht immer im Zusammenhang mit dem beabsichtigten Abschluss eines konkreten Dienstverhältnisses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Dient der Überprüfung der fachlichen oder/und persönlichen Eignung für die beabsichtigte Beschäftigung</a:t>
            </a:r>
          </a:p>
          <a:p>
            <a:pPr>
              <a:buFont typeface="Wingdings"/>
              <a:buChar char="F"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>
              <a:buFont typeface="Wingdings"/>
              <a:buChar char="G"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Feststellung der fachlichen Eignung bis zu einer Woche</a:t>
            </a:r>
          </a:p>
          <a:p>
            <a:pPr>
              <a:buFont typeface="Wingdings"/>
              <a:buChar char="G"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Feststellung der persönlichen Eignung bis zu vier Wochen</a:t>
            </a:r>
            <a:endParaRPr lang="de-AT" sz="1800" b="1" dirty="0">
              <a:solidFill>
                <a:srgbClr val="FF000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Arbeitserprobung (AE)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54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968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Voraussetzungen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Es besteht kein Dienstverhältnis zum Betrieb während des vereinbarten Zeitraumes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Es existiert eine schriftliche Vereinbarung zwischen Förderwerber/in und dem Betrieb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Das wöchentliche Ausmaß der AE muss mindestens 16 Wochenstunden umfassen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Im Rahmen von Personalauswahlverfahren ist die AE nicht möglich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Kosten</a:t>
            </a:r>
          </a:p>
          <a:p>
            <a:pPr>
              <a:buFont typeface="Wingdings"/>
              <a:buChar char="G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Kein Entgeltanspruch gegenüber dem Betrieb</a:t>
            </a:r>
          </a:p>
          <a:p>
            <a:pPr>
              <a:buFont typeface="Wingdings"/>
              <a:buChar char="G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Während der AE wird Arbeitslosengeld, Notstandshilfe oder eine Beihilfe zur Deckung des Lebensunterhaltes gewährt</a:t>
            </a: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Arbeitserprobung (AE)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159" y="5661249"/>
            <a:ext cx="1634330" cy="1069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93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</a:rPr>
              <a:t>Das AMS fördert mit dieser Beihilfe die Kosten der Fort- und Weiterbildung von Arbeitnehmer/innen mit dem Ziel</a:t>
            </a:r>
          </a:p>
          <a:p>
            <a:pPr marL="0" indent="0">
              <a:buNone/>
            </a:pPr>
            <a:endParaRPr lang="de-AT" sz="1800" b="1" dirty="0">
              <a:solidFill>
                <a:srgbClr val="FF0000"/>
              </a:solidFill>
              <a:latin typeface="AMS" pitchFamily="34" charset="0"/>
            </a:endParaRPr>
          </a:p>
          <a:p>
            <a:pPr>
              <a:buFont typeface="Wingdings"/>
              <a:buChar char="F"/>
            </a:pPr>
            <a:r>
              <a:rPr lang="de-AT" sz="1800" b="1" dirty="0">
                <a:solidFill>
                  <a:srgbClr val="002060"/>
                </a:solidFill>
                <a:latin typeface="AMS" pitchFamily="34" charset="0"/>
                <a:sym typeface="Wingdings"/>
              </a:rPr>
              <a:t>d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ie 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Beschäftigung von Arbeitnehmer/innen durch Qualifizierung zu sichern</a:t>
            </a:r>
          </a:p>
          <a:p>
            <a:pPr>
              <a:buFont typeface="Wingdings"/>
              <a:buChar char="F"/>
            </a:pPr>
            <a:r>
              <a:rPr lang="de-AT" sz="1800" b="1" dirty="0">
                <a:solidFill>
                  <a:srgbClr val="002060"/>
                </a:solidFill>
                <a:latin typeface="AMS" pitchFamily="34" charset="0"/>
                <a:sym typeface="Wingdings"/>
              </a:rPr>
              <a:t>d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ie 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Weiterbildungsaktivitäten für die Arbeitgeber/innen zu erleichtern</a:t>
            </a:r>
          </a:p>
          <a:p>
            <a:pPr>
              <a:buFont typeface="Wingdings"/>
              <a:buChar char="F"/>
            </a:pPr>
            <a:endParaRPr lang="de-AT" sz="1800" b="1" dirty="0">
              <a:solidFill>
                <a:srgbClr val="FF0000"/>
              </a:solidFill>
              <a:latin typeface="AMS" pitchFamily="34" charset="0"/>
              <a:sym typeface="Wingdings"/>
            </a:endParaRPr>
          </a:p>
          <a:p>
            <a:pPr marL="0" indent="0" algn="ctr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Begehrenseinbringung: mindestens 1 Woche vor Kursbeginn!</a:t>
            </a:r>
          </a:p>
          <a:p>
            <a:pPr marL="0" indent="0">
              <a:buNone/>
            </a:pPr>
            <a:endParaRPr lang="de-AT" sz="1200" b="1" dirty="0" smtClean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endParaRPr lang="de-AT" sz="1200" b="1" dirty="0" smtClean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 algn="ctr">
              <a:buNone/>
            </a:pPr>
            <a:r>
              <a:rPr lang="de-AT" sz="12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Bei dieser Förderung sind regional unterschiedliche Regelungen möglich. Bitte wenden Sie sich an die Ansprechpartner/innen in den jeweiligen Bundesländern!</a:t>
            </a: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Qualifizierungsförderung </a:t>
            </a:r>
          </a:p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für Beschäftigte (QfB)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5635089"/>
            <a:ext cx="1368177" cy="98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3301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Bei Vorlage eines Bildungsplanes sind folgende Personen förderbar:</a:t>
            </a:r>
          </a:p>
          <a:p>
            <a:pPr marL="0" indent="0">
              <a:buNone/>
            </a:pPr>
            <a:endParaRPr lang="de-AT" sz="1800" b="1" dirty="0" smtClean="0">
              <a:solidFill>
                <a:srgbClr val="002060"/>
              </a:solidFill>
              <a:latin typeface="AMS" pitchFamily="34" charset="0"/>
            </a:endParaRP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Arbeiternehmer/innen ab 45 Jahre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Frauen mit höchstens Lehre oder mittlerer Schule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Wiedereinsteiger/innen nach der Kinderbetreuung</a:t>
            </a:r>
          </a:p>
          <a:p>
            <a:pPr marL="0" indent="0">
              <a:buNone/>
            </a:pPr>
            <a:endParaRPr lang="de-AT" sz="1800" b="1" dirty="0">
              <a:solidFill>
                <a:srgbClr val="FF0000"/>
              </a:solidFill>
              <a:latin typeface="AMS" pitchFamily="34" charset="0"/>
              <a:sym typeface="Wingdings"/>
            </a:endParaRPr>
          </a:p>
          <a:p>
            <a:pPr marL="0" indent="0" algn="ctr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Diese Personen müssen sich in einem vollversicherungspflichtigen Dienstverhältnis oder in Elternkarenz befinden!</a:t>
            </a:r>
          </a:p>
          <a:p>
            <a:pPr marL="0" indent="0" algn="ctr">
              <a:buNone/>
            </a:pPr>
            <a:endParaRPr lang="de-AT" sz="1800" dirty="0">
              <a:solidFill>
                <a:srgbClr val="FF000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endParaRPr lang="de-AT" sz="1800" dirty="0">
              <a:solidFill>
                <a:srgbClr val="FF0000"/>
              </a:solidFill>
              <a:latin typeface="AMS" pitchFamily="34" charset="0"/>
              <a:sym typeface="Wingding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Qualifizierungsförderung </a:t>
            </a:r>
          </a:p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für Beschäftigte (QfB)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1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968" y="1772816"/>
            <a:ext cx="8229600" cy="39170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Förderhöhe</a:t>
            </a:r>
          </a:p>
          <a:p>
            <a:pPr marL="0" indent="0">
              <a:buNone/>
            </a:pPr>
            <a:endParaRPr lang="de-AT" sz="1800" b="1" dirty="0" smtClean="0">
              <a:solidFill>
                <a:srgbClr val="002060"/>
              </a:solidFill>
              <a:latin typeface="AMS" pitchFamily="34" charset="0"/>
            </a:endParaRP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70 % der Kursgebühren für Arbeitnehmer/innen ab 50 Jahren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60 % der Kursgebühren für</a:t>
            </a:r>
          </a:p>
          <a:p>
            <a:pPr marL="0" indent="0">
              <a:buNone/>
            </a:pPr>
            <a:endParaRPr lang="de-AT" sz="1800" b="1" dirty="0" smtClean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>
              <a:buFont typeface="Wingdings"/>
              <a:buChar char="G"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Arbeitnehmer/innen ab 49 bis 49 Jahre</a:t>
            </a:r>
          </a:p>
          <a:p>
            <a:pPr>
              <a:buFont typeface="Wingdings"/>
              <a:buChar char="G"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Frauen mit höchstens Lehre oder mittlerer Schule</a:t>
            </a:r>
          </a:p>
          <a:p>
            <a:pPr>
              <a:buFont typeface="Wingdings"/>
              <a:buChar char="G"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Wiedereinsteiger/innen</a:t>
            </a:r>
          </a:p>
          <a:p>
            <a:pPr marL="0" indent="0">
              <a:buNone/>
            </a:pPr>
            <a:endParaRPr lang="de-AT" sz="1800" b="1" dirty="0" smtClean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3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Die Höhe der maximal anerkennbaren Kursgebühren beträgt Euro 10.000,-- pro Teilnehmer/in und Begehren. Die Finanzierung erfolgt je zur Hälfte aus Mitteln des AMS und ESF.</a:t>
            </a:r>
          </a:p>
          <a:p>
            <a:pPr marL="0" indent="0">
              <a:buNone/>
            </a:pPr>
            <a:endParaRPr lang="de-AT" sz="1300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endParaRPr lang="de-AT" sz="1800" dirty="0" smtClean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endParaRPr lang="de-AT" sz="1800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800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	</a:t>
            </a:r>
            <a:endParaRPr lang="de-AT" sz="1800" dirty="0">
              <a:solidFill>
                <a:srgbClr val="00206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Qualifizierungsförderung </a:t>
            </a:r>
          </a:p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für Beschäftigte (QfB)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31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968" y="2060848"/>
            <a:ext cx="8229600" cy="1540768"/>
          </a:xfrm>
        </p:spPr>
        <p:txBody>
          <a:bodyPr>
            <a:normAutofit/>
          </a:bodyPr>
          <a:lstStyle/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Qualifizierungsberatung für Betriebe (QBB)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FIT – Unternehmensberatung: Frauen in Handwerk und Technik</a:t>
            </a: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Beratungsleistungen für Betriebe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5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</a:rPr>
              <a:t>Unterstützung der Betriebe bei der lebenszyklusorientierten Bildungsplanung mit dem Ziel</a:t>
            </a:r>
          </a:p>
          <a:p>
            <a:pPr marL="0" indent="0" algn="ctr">
              <a:buNone/>
            </a:pPr>
            <a:endParaRPr lang="de-AT" sz="1800" b="1" dirty="0">
              <a:solidFill>
                <a:srgbClr val="FF0000"/>
              </a:solidFill>
              <a:latin typeface="AMS" pitchFamily="34" charset="0"/>
            </a:endParaRP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Sicherung der Beschäftigung von Arbeitnehmer/innen</a:t>
            </a: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Erleichterung der Durchführung von Weiterbildungsaktivitäten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Wer wird gefördert?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Alle Arbeitgeber/innen mit bis zu 50 Mitarbeiter/innen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Was wird gefördert?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Beratungsleistung zur Unterstützung der Personalentwicklung in den Betrieben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Qualifizierungsberatung </a:t>
            </a:r>
          </a:p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für Betriebe (QBB)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5681429"/>
            <a:ext cx="1440162" cy="910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0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Dauer und Kosten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Maximale Dauer der Beratung beträgt 3 Tage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Kostenübernahme durch AMS und ESF</a:t>
            </a:r>
          </a:p>
          <a:p>
            <a:pPr marL="0" indent="0">
              <a:buNone/>
            </a:pPr>
            <a:endParaRPr lang="de-AT" sz="1800" b="1" dirty="0" smtClean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 algn="ctr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Weitere Informationen erhalten Sie bei Ihrer/Ihrem zuständigen SfU Berater/in beim AMS!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Qualifizierungsberatung </a:t>
            </a:r>
          </a:p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für Betriebe (QBB)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6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Diese Förderung inkludiert</a:t>
            </a:r>
          </a:p>
          <a:p>
            <a:pPr marL="0" indent="0">
              <a:buNone/>
            </a:pPr>
            <a:endParaRPr lang="de-AT" sz="1800" b="1" dirty="0" smtClean="0">
              <a:solidFill>
                <a:srgbClr val="002060"/>
              </a:solidFill>
              <a:latin typeface="AMS" pitchFamily="34" charset="0"/>
            </a:endParaRPr>
          </a:p>
          <a:p>
            <a:pPr>
              <a:buFont typeface="Wingdings"/>
              <a:buChar char="F"/>
            </a:pPr>
            <a:r>
              <a:rPr lang="de-AT" sz="1800" b="1" dirty="0">
                <a:solidFill>
                  <a:srgbClr val="002060"/>
                </a:solidFill>
                <a:latin typeface="AMS" pitchFamily="34" charset="0"/>
                <a:sym typeface="Wingdings"/>
              </a:rPr>
              <a:t>d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ie 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Förderung der Qualifizierung von Frauen in handwerklich technischen Berufen </a:t>
            </a:r>
          </a:p>
          <a:p>
            <a:pPr>
              <a:buFont typeface="Wingdings"/>
              <a:buChar char="F"/>
            </a:pPr>
            <a:r>
              <a:rPr lang="de-AT" sz="1800" b="1" dirty="0">
                <a:solidFill>
                  <a:srgbClr val="002060"/>
                </a:solidFill>
                <a:latin typeface="AMS" pitchFamily="34" charset="0"/>
                <a:sym typeface="Wingdings"/>
              </a:rPr>
              <a:t>d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ie 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Finanzierung von Facharbeiterinnenintensivausbildungen (Lehrabschluss)</a:t>
            </a:r>
          </a:p>
          <a:p>
            <a:pPr>
              <a:buFont typeface="Wingdings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Ausbildungen an berufsbildenden mittleren und höheren Schulen (z.B. technische Fachhochschulen oder Kollegs)</a:t>
            </a: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FIT</a:t>
            </a:r>
          </a:p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Frauen in Handwerk und Technik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6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AT" b="1" dirty="0" smtClean="0">
                <a:solidFill>
                  <a:srgbClr val="002060"/>
                </a:solidFill>
              </a:rPr>
              <a:t>AMS Service für Unternehmen</a:t>
            </a:r>
          </a:p>
          <a:p>
            <a:pPr marL="0" indent="0" algn="ctr">
              <a:buNone/>
            </a:pPr>
            <a:r>
              <a:rPr lang="de-AT" b="1" dirty="0" smtClean="0">
                <a:solidFill>
                  <a:srgbClr val="002060"/>
                </a:solidFill>
              </a:rPr>
              <a:t>Ihr Partner in Personalfragen!</a:t>
            </a:r>
          </a:p>
          <a:p>
            <a:pPr marL="0" indent="0" algn="ctr">
              <a:buNone/>
            </a:pPr>
            <a:endParaRPr lang="de-AT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de-AT" b="1" dirty="0" smtClean="0">
                <a:solidFill>
                  <a:srgbClr val="002060"/>
                </a:solidFill>
              </a:rPr>
              <a:t>Danke für Ihre Aufmerksamkeit!</a:t>
            </a:r>
            <a:endParaRPr lang="de-AT" b="1" dirty="0">
              <a:solidFill>
                <a:srgbClr val="002060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Arbeitsmarktservice Wien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149080"/>
            <a:ext cx="223224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700338" y="5499650"/>
            <a:ext cx="4032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MS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MS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MS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MS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AT" dirty="0">
                <a:solidFill>
                  <a:srgbClr val="003399"/>
                </a:solidFill>
              </a:rPr>
              <a:t>www.ams.at</a:t>
            </a:r>
          </a:p>
          <a:p>
            <a:pPr algn="ctr">
              <a:spcBef>
                <a:spcPct val="50000"/>
              </a:spcBef>
            </a:pPr>
            <a:endParaRPr lang="de-AT" sz="800" b="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2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968" y="1916832"/>
            <a:ext cx="8229600" cy="2476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2000" b="1" dirty="0" smtClean="0">
                <a:solidFill>
                  <a:srgbClr val="FF0000"/>
                </a:solidFill>
                <a:latin typeface="AMS" pitchFamily="34" charset="0"/>
              </a:rPr>
              <a:t>Dienstleistungen im Service für Unternehmen (SfU)</a:t>
            </a:r>
          </a:p>
          <a:p>
            <a:pPr marL="0" indent="0">
              <a:buNone/>
            </a:pPr>
            <a:endParaRPr lang="de-AT" sz="1800" b="1" dirty="0">
              <a:solidFill>
                <a:srgbClr val="FF0000"/>
              </a:solidFill>
              <a:latin typeface="AMS" pitchFamily="34" charset="0"/>
            </a:endParaRP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Betreuung offener Stellen (z.B. Vorauswahlen, Jobbörsen)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E-Jobroom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eAMS-Konto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Förderungen</a:t>
            </a: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Arbeitsmarktservice Wien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6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53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</a:rPr>
              <a:t>Vermittlung</a:t>
            </a:r>
          </a:p>
          <a:p>
            <a:pPr>
              <a:buFont typeface="Wingdings" pitchFamily="2" charset="2"/>
              <a:buChar char="F"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Von passendem Personal</a:t>
            </a:r>
          </a:p>
          <a:p>
            <a:pPr>
              <a:buFont typeface="Wingdings" pitchFamily="2" charset="2"/>
              <a:buChar char="F"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Kostenersparnis</a:t>
            </a:r>
          </a:p>
          <a:p>
            <a:pPr marL="0" indent="0">
              <a:buNone/>
            </a:pPr>
            <a:endParaRPr lang="de-AT" sz="16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Vorauswahl</a:t>
            </a:r>
          </a:p>
          <a:p>
            <a:pPr>
              <a:buFont typeface="Wingdings" pitchFamily="2" charset="2"/>
              <a:buChar char="F"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Zeit- und Kostenersparnis</a:t>
            </a:r>
          </a:p>
          <a:p>
            <a:pPr>
              <a:buFont typeface="Wingdings" pitchFamily="2" charset="2"/>
              <a:buChar char="F"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Ausgewogene Auswahl der am besten qualifizierten Personen</a:t>
            </a:r>
          </a:p>
          <a:p>
            <a:pPr marL="0" indent="0">
              <a:buNone/>
            </a:pPr>
            <a:endParaRPr lang="de-AT" sz="16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Jobbörse</a:t>
            </a:r>
          </a:p>
          <a:p>
            <a:pPr>
              <a:buFont typeface="Wingdings" pitchFamily="2" charset="2"/>
              <a:buChar char="F"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Präsentationsmöglichkeit für das Unternehmen</a:t>
            </a:r>
          </a:p>
          <a:p>
            <a:pPr>
              <a:buFont typeface="Wingdings" pitchFamily="2" charset="2"/>
              <a:buChar char="F"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Zeit- und Kostenersparnis</a:t>
            </a:r>
          </a:p>
          <a:p>
            <a:pPr marL="0" indent="0">
              <a:buNone/>
            </a:pPr>
            <a:endParaRPr lang="de-AT" sz="16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Betriebsbesuch</a:t>
            </a:r>
          </a:p>
          <a:p>
            <a:pPr>
              <a:buFont typeface="Wingdings" pitchFamily="2" charset="2"/>
              <a:buChar char="F"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Informationsaustausch</a:t>
            </a:r>
          </a:p>
          <a:p>
            <a:pPr>
              <a:buFont typeface="Wingdings" pitchFamily="2" charset="2"/>
              <a:buChar char="F"/>
            </a:pPr>
            <a:r>
              <a:rPr lang="de-AT" sz="16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Verbesserung der Vermittlungsqualität</a:t>
            </a:r>
            <a:endParaRPr lang="de-AT" sz="1600" b="1" dirty="0">
              <a:solidFill>
                <a:srgbClr val="00206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Betreuung offener Stellen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6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</a:rPr>
              <a:t>eAMS 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Konto</a:t>
            </a: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</a:rPr>
              <a:t> – Ihr Zugang zu den online-Services des AMS</a:t>
            </a:r>
            <a:endParaRPr lang="de-AT" sz="1800" dirty="0" smtClean="0">
              <a:solidFill>
                <a:srgbClr val="FF0000"/>
              </a:solidFill>
              <a:latin typeface="AMS" pitchFamily="34" charset="0"/>
            </a:endParaRPr>
          </a:p>
          <a:p>
            <a:pPr marL="0" indent="0">
              <a:buNone/>
            </a:pPr>
            <a:endParaRPr lang="de-AT" sz="1800" b="1" dirty="0">
              <a:solidFill>
                <a:srgbClr val="FF0000"/>
              </a:solidFill>
              <a:latin typeface="AMS" pitchFamily="34" charset="0"/>
            </a:endParaRP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Nutzung der Dienstleistungen des AMS von Ihrem PC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Zugang zu einer Reihe von innovativen AMS-Services</a:t>
            </a:r>
          </a:p>
          <a:p>
            <a:pPr marL="0" indent="0">
              <a:buNone/>
            </a:pPr>
            <a:endParaRPr lang="de-AT" sz="1800" b="1" dirty="0" smtClean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Mit dem eAMS Konto können Sie z.B.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das AMS online mit der Personalsuche beauftragen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den integrierten eJob-Room benutzen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Förderungen beantragen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Anträge für Ausländerbeschäftigung stellen</a:t>
            </a: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eAMS Konto für Unternehmen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32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968" y="1772816"/>
            <a:ext cx="8229600" cy="3629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EPU – Beihilfe für Ein-Personen-Unternehmen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Eingliederungsbeihilfe (EB)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Arbeitserprobung (AE)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Qualifizierungsförderung für Beschäftigte (QfB)</a:t>
            </a:r>
          </a:p>
          <a:p>
            <a:pPr marL="0" indent="0">
              <a:buNone/>
            </a:pPr>
            <a:endParaRPr lang="de-AT" sz="1800" dirty="0">
              <a:latin typeface="AMS" pitchFamily="34" charset="0"/>
              <a:sym typeface="Wingdings"/>
            </a:endParaRPr>
          </a:p>
          <a:p>
            <a:pPr marL="0" indent="0">
              <a:buNone/>
            </a:pPr>
            <a:endParaRPr lang="de-AT" sz="1800" dirty="0" smtClean="0">
              <a:latin typeface="AMS" pitchFamily="34" charset="0"/>
              <a:sym typeface="Wingdings"/>
            </a:endParaRPr>
          </a:p>
          <a:p>
            <a:pPr marL="0" indent="0" algn="ctr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ACHTUNG!</a:t>
            </a:r>
          </a:p>
          <a:p>
            <a:pPr marL="0" indent="0" algn="ctr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AUF FÖRDERUNGEN BESTEHT </a:t>
            </a:r>
          </a:p>
          <a:p>
            <a:pPr marL="0" indent="0" algn="ctr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KEIN RECHTSANSPRUCH!</a:t>
            </a:r>
            <a:endParaRPr lang="de-AT" sz="1800" b="1" dirty="0">
              <a:solidFill>
                <a:srgbClr val="FF000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FÖRDERUNGEN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91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5498" y="145665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Fördervoraussetzungen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Arbeitgeber/in – Versicherung nach dem GSVG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Begründung des ersten vollversicherungspflichtigen DVs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Förderhöhe</a:t>
            </a: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¼ des laufenden Bruttoentgeltes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Förderdauer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Für die Dauer eines Jahres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Bei kürzeren Arbeitsverhältnissen für den gesamten Zeitraum</a:t>
            </a:r>
          </a:p>
          <a:p>
            <a:pPr marL="0" indent="0">
              <a:buNone/>
            </a:pPr>
            <a:endParaRPr lang="de-AT" sz="1800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2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ACHTUNG! DIE MINDESTDAUER DER BESCHÄFTIGUNG BETRÄGT 2 MONATE!</a:t>
            </a:r>
            <a:endParaRPr lang="de-AT" sz="1200" b="1" dirty="0">
              <a:solidFill>
                <a:srgbClr val="FF0000"/>
              </a:solidFill>
              <a:latin typeface="AMS" pitchFamily="34" charset="0"/>
              <a:sym typeface="Wingding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Beihilfe für EPUs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206" y="5661248"/>
            <a:ext cx="1678290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236296" y="6563199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9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Gefördert wird ein vollversicherungspflichtiges Arbeitsverhältnis von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  <a:p>
            <a:pPr>
              <a:buFont typeface="Wingdings" pitchFamily="2" charset="2"/>
              <a:buChar char="F"/>
            </a:pPr>
            <a:r>
              <a:rPr lang="de-AT" sz="1800" b="1" dirty="0">
                <a:solidFill>
                  <a:srgbClr val="002060"/>
                </a:solidFill>
                <a:latin typeface="AMS" pitchFamily="34" charset="0"/>
                <a:sym typeface="Wingdings"/>
              </a:rPr>
              <a:t>a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rbeitslosen 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Personen, die seit mindestens 2 Wochen beim AMS vorgemerkt sind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>
                <a:solidFill>
                  <a:srgbClr val="002060"/>
                </a:solidFill>
                <a:latin typeface="AMS" pitchFamily="34" charset="0"/>
                <a:sym typeface="Wingdings"/>
              </a:rPr>
              <a:t>v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orgemerkten </a:t>
            </a: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arbeitsuchenden Personen unmittelbar nach abgeschlossener Ausbildung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Die wöchentliche Arbeitszeit muss mindestens 50 % der gesetzlichen oder kollektivvertraglichen Wochenstunden betragen.</a:t>
            </a: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Die Antragstellung kann bis zu 6 Wochen nach Beginn des Dienstverhältnisses erfolgen. Diese 6-Wochen-Frist ist bindend und wird keinesfalls erstreckt!</a:t>
            </a:r>
          </a:p>
          <a:p>
            <a:pPr marL="0" indent="0">
              <a:buNone/>
            </a:pPr>
            <a:endParaRPr lang="de-AT" sz="1800" dirty="0">
              <a:solidFill>
                <a:srgbClr val="00206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Beihilfe für EPUs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946" y="5733256"/>
            <a:ext cx="1440185" cy="838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2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</a:rPr>
              <a:t>Bei dieser Förderung handelt es sich um einen Zuschuss zu den Lohn- und Lohnnebenkosten!</a:t>
            </a:r>
            <a:endParaRPr lang="de-AT" sz="1800" dirty="0" smtClean="0">
              <a:solidFill>
                <a:srgbClr val="002060"/>
              </a:solidFill>
              <a:latin typeface="AMS" pitchFamily="34" charset="0"/>
            </a:endParaRP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Förderbarer Personenkreis: ALLE Arbeitgeber/innen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Höhe und Dauer der Förderung</a:t>
            </a: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Werden im Einzelfall je nach arbeitsmarktpolitischen Erfordernissen zwischen AMS und Arbeitgeber/in vereinbart.</a:t>
            </a:r>
            <a:endParaRPr lang="de-AT" sz="1800" b="1" dirty="0" smtClean="0">
              <a:solidFill>
                <a:srgbClr val="FF000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Eingliederungsbeihilfe (EB)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800225" cy="14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092280" y="6453336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79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968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</a:rPr>
              <a:t>Fördervoraussetzung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Beratungsgespräch zwischen Arbeitgeber/in und AMS betreffend die zu fördernde Person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Kontaktnahme der/des Förderungswerber/in VOR Beginn der Beschäftigung mit dem/der zuständigen Berater/in der regionalen Geschäftsstelle des AMS</a:t>
            </a:r>
          </a:p>
          <a:p>
            <a:pPr marL="0" indent="0">
              <a:buNone/>
            </a:pPr>
            <a:endParaRPr lang="de-AT" sz="1800" b="1" dirty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>
              <a:buNone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Wer wird gefördert?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Frauen ab 45 Jahren, Männer ab 50 Jahren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Arbeitslose Personen bis zum 25. Lebensjahr, die mindestens 3 Monate beim AMS vorgemerkt sind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Arbeitsmarktferne Personen</a:t>
            </a:r>
          </a:p>
          <a:p>
            <a:pPr>
              <a:buFont typeface="Wingdings" pitchFamily="2" charset="2"/>
              <a:buChar char="F"/>
            </a:pPr>
            <a:r>
              <a:rPr lang="de-AT" sz="1800" b="1" dirty="0" smtClean="0">
                <a:solidFill>
                  <a:srgbClr val="002060"/>
                </a:solidFill>
                <a:latin typeface="AMS" pitchFamily="34" charset="0"/>
                <a:sym typeface="Wingdings"/>
              </a:rPr>
              <a:t>Wiedereinsteiger/innen</a:t>
            </a:r>
          </a:p>
          <a:p>
            <a:pPr marL="0" indent="0">
              <a:buNone/>
            </a:pPr>
            <a:endParaRPr lang="de-AT" sz="1800" b="1" dirty="0" smtClean="0">
              <a:solidFill>
                <a:srgbClr val="002060"/>
              </a:solidFill>
              <a:latin typeface="AMS" pitchFamily="34" charset="0"/>
              <a:sym typeface="Wingdings"/>
            </a:endParaRPr>
          </a:p>
          <a:p>
            <a:pPr marL="0" indent="0" algn="ctr">
              <a:buNone/>
            </a:pPr>
            <a:r>
              <a:rPr lang="de-AT" sz="1800" b="1" dirty="0" smtClean="0">
                <a:solidFill>
                  <a:srgbClr val="FF0000"/>
                </a:solidFill>
                <a:latin typeface="AMS" pitchFamily="34" charset="0"/>
                <a:sym typeface="Wingdings"/>
              </a:rPr>
              <a:t>ACHTUNG! Fördervoraussetzungen können sich jederzeit ändern!</a:t>
            </a:r>
          </a:p>
          <a:p>
            <a:pPr>
              <a:buFont typeface="Wingdings" pitchFamily="2" charset="2"/>
              <a:buChar char="F"/>
            </a:pPr>
            <a:endParaRPr lang="de-AT" sz="1800" b="1" dirty="0">
              <a:solidFill>
                <a:srgbClr val="002060"/>
              </a:solidFill>
              <a:latin typeface="AMS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0648"/>
            <a:ext cx="7772400" cy="965969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600" dirty="0" smtClean="0">
                <a:solidFill>
                  <a:schemeClr val="bg1"/>
                </a:solidFill>
                <a:latin typeface="AMS" pitchFamily="34" charset="0"/>
              </a:rPr>
              <a:t>Eingliederungsbeihilfe (EB)</a:t>
            </a:r>
            <a:endParaRPr lang="de-AT" sz="3600" dirty="0">
              <a:solidFill>
                <a:schemeClr val="bg1"/>
              </a:solidFill>
              <a:latin typeface="AMS" pitchFamily="34" charset="0"/>
            </a:endParaRPr>
          </a:p>
        </p:txBody>
      </p:sp>
      <p:pic>
        <p:nvPicPr>
          <p:cNvPr id="5" name="Bild 7" descr="Maus_Stuf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77272"/>
            <a:ext cx="1239715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467874" y="6545613"/>
            <a:ext cx="1656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FF0000"/>
                </a:solidFill>
              </a:rPr>
              <a:t>AMS - Sie sind gefragt</a:t>
            </a:r>
            <a:endParaRPr lang="de-AT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8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914</Words>
  <Application>Microsoft Office PowerPoint</Application>
  <PresentationFormat>Bildschirmpräsentation (4:3)</PresentationFormat>
  <Paragraphs>203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Larissa-Design</vt:lpstr>
      <vt:lpstr>Arbeitsmarktservice Wien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Arbeitsmarktservice Wien</dc:title>
  <dc:creator>Andrea Maria Bauer</dc:creator>
  <cp:lastModifiedBy>Andrea Maria Bauer</cp:lastModifiedBy>
  <cp:revision>16</cp:revision>
  <dcterms:created xsi:type="dcterms:W3CDTF">2013-03-05T14:05:02Z</dcterms:created>
  <dcterms:modified xsi:type="dcterms:W3CDTF">2013-03-06T08:25:13Z</dcterms:modified>
</cp:coreProperties>
</file>